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81"/>
  </p:notesMasterIdLst>
  <p:handoutMasterIdLst>
    <p:handoutMasterId r:id="rId82"/>
  </p:handoutMasterIdLst>
  <p:sldIdLst>
    <p:sldId id="256" r:id="rId2"/>
    <p:sldId id="401" r:id="rId3"/>
    <p:sldId id="402" r:id="rId4"/>
    <p:sldId id="470" r:id="rId5"/>
    <p:sldId id="403" r:id="rId6"/>
    <p:sldId id="404" r:id="rId7"/>
    <p:sldId id="454" r:id="rId8"/>
    <p:sldId id="453" r:id="rId9"/>
    <p:sldId id="406" r:id="rId10"/>
    <p:sldId id="407" r:id="rId11"/>
    <p:sldId id="409" r:id="rId12"/>
    <p:sldId id="408" r:id="rId13"/>
    <p:sldId id="471" r:id="rId14"/>
    <p:sldId id="455" r:id="rId15"/>
    <p:sldId id="410" r:id="rId16"/>
    <p:sldId id="456" r:id="rId17"/>
    <p:sldId id="411" r:id="rId18"/>
    <p:sldId id="457" r:id="rId19"/>
    <p:sldId id="412" r:id="rId20"/>
    <p:sldId id="458" r:id="rId21"/>
    <p:sldId id="414" r:id="rId22"/>
    <p:sldId id="415" r:id="rId23"/>
    <p:sldId id="459" r:id="rId24"/>
    <p:sldId id="416" r:id="rId25"/>
    <p:sldId id="460" r:id="rId26"/>
    <p:sldId id="433" r:id="rId27"/>
    <p:sldId id="418" r:id="rId28"/>
    <p:sldId id="427" r:id="rId29"/>
    <p:sldId id="417" r:id="rId30"/>
    <p:sldId id="461" r:id="rId31"/>
    <p:sldId id="419" r:id="rId32"/>
    <p:sldId id="463" r:id="rId33"/>
    <p:sldId id="448" r:id="rId34"/>
    <p:sldId id="435" r:id="rId35"/>
    <p:sldId id="434" r:id="rId36"/>
    <p:sldId id="436" r:id="rId37"/>
    <p:sldId id="420" r:id="rId38"/>
    <p:sldId id="421" r:id="rId39"/>
    <p:sldId id="465" r:id="rId40"/>
    <p:sldId id="464" r:id="rId41"/>
    <p:sldId id="466" r:id="rId42"/>
    <p:sldId id="426" r:id="rId43"/>
    <p:sldId id="467" r:id="rId44"/>
    <p:sldId id="472" r:id="rId45"/>
    <p:sldId id="423" r:id="rId46"/>
    <p:sldId id="428" r:id="rId47"/>
    <p:sldId id="449" r:id="rId48"/>
    <p:sldId id="432" r:id="rId49"/>
    <p:sldId id="473" r:id="rId50"/>
    <p:sldId id="474" r:id="rId51"/>
    <p:sldId id="479" r:id="rId52"/>
    <p:sldId id="475" r:id="rId53"/>
    <p:sldId id="476" r:id="rId54"/>
    <p:sldId id="477" r:id="rId55"/>
    <p:sldId id="478" r:id="rId56"/>
    <p:sldId id="468" r:id="rId57"/>
    <p:sldId id="480" r:id="rId58"/>
    <p:sldId id="437" r:id="rId59"/>
    <p:sldId id="451" r:id="rId60"/>
    <p:sldId id="438" r:id="rId61"/>
    <p:sldId id="469" r:id="rId62"/>
    <p:sldId id="440" r:id="rId63"/>
    <p:sldId id="442" r:id="rId64"/>
    <p:sldId id="441" r:id="rId65"/>
    <p:sldId id="439" r:id="rId66"/>
    <p:sldId id="443" r:id="rId67"/>
    <p:sldId id="444" r:id="rId68"/>
    <p:sldId id="445" r:id="rId69"/>
    <p:sldId id="482" r:id="rId70"/>
    <p:sldId id="484" r:id="rId71"/>
    <p:sldId id="481" r:id="rId72"/>
    <p:sldId id="485" r:id="rId73"/>
    <p:sldId id="483" r:id="rId74"/>
    <p:sldId id="431" r:id="rId75"/>
    <p:sldId id="486" r:id="rId76"/>
    <p:sldId id="446" r:id="rId77"/>
    <p:sldId id="447" r:id="rId78"/>
    <p:sldId id="377" r:id="rId79"/>
    <p:sldId id="270" r:id="rId80"/>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a:srgbClr val="00CC00"/>
    <a:srgbClr val="FF66CC"/>
    <a:srgbClr val="FF3300"/>
    <a:srgbClr val="CC3300"/>
    <a:srgbClr val="CC0000"/>
    <a:srgbClr val="FF0066"/>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63" autoAdjust="0"/>
    <p:restoredTop sz="94660"/>
  </p:normalViewPr>
  <p:slideViewPr>
    <p:cSldViewPr>
      <p:cViewPr varScale="1">
        <p:scale>
          <a:sx n="116" d="100"/>
          <a:sy n="116" d="100"/>
        </p:scale>
        <p:origin x="1542" y="1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86"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0D53E841-8A08-7E8A-8C3C-AC75BD51BF2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en-IN"/>
          </a:p>
        </p:txBody>
      </p:sp>
      <p:sp>
        <p:nvSpPr>
          <p:cNvPr id="3" name="Date Placeholder 2">
            <a:extLst>
              <a:ext uri="{FF2B5EF4-FFF2-40B4-BE49-F238E27FC236}">
                <a16:creationId xmlns:a16="http://schemas.microsoft.com/office/drawing/2014/main" xmlns="" id="{C8D344A7-8915-313F-B29F-5A77333DC00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a:defRPr/>
            </a:pPr>
            <a:r>
              <a:rPr lang="en-IN"/>
              <a:t>04-11-2020</a:t>
            </a:r>
          </a:p>
        </p:txBody>
      </p:sp>
      <p:sp>
        <p:nvSpPr>
          <p:cNvPr id="4" name="Footer Placeholder 3">
            <a:extLst>
              <a:ext uri="{FF2B5EF4-FFF2-40B4-BE49-F238E27FC236}">
                <a16:creationId xmlns:a16="http://schemas.microsoft.com/office/drawing/2014/main" xmlns="" id="{65D1CA5A-3992-151A-95EE-12B2ACEF52F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a:defRPr/>
            </a:pPr>
            <a:r>
              <a:rPr lang="en-IN"/>
              <a:t>MRU</a:t>
            </a:r>
          </a:p>
        </p:txBody>
      </p:sp>
      <p:sp>
        <p:nvSpPr>
          <p:cNvPr id="5" name="Slide Number Placeholder 4">
            <a:extLst>
              <a:ext uri="{FF2B5EF4-FFF2-40B4-BE49-F238E27FC236}">
                <a16:creationId xmlns:a16="http://schemas.microsoft.com/office/drawing/2014/main" xmlns="" id="{987C050F-FD29-1481-4D48-E3F98B55934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a:defRPr/>
            </a:pPr>
            <a:fld id="{4ED57642-71CA-4785-B15D-AFF9C5452E86}" type="slidenum">
              <a:rPr lang="en-IN"/>
              <a:pPr>
                <a:defRPr/>
              </a:pPr>
              <a:t>‹#›</a:t>
            </a:fld>
            <a:endParaRPr lang="en-IN"/>
          </a:p>
        </p:txBody>
      </p:sp>
    </p:spTree>
    <p:extLst>
      <p:ext uri="{BB962C8B-B14F-4D97-AF65-F5344CB8AC3E}">
        <p14:creationId xmlns:p14="http://schemas.microsoft.com/office/powerpoint/2010/main" val="3128707494"/>
      </p:ext>
    </p:extLst>
  </p:cSld>
  <p:clrMap bg1="lt1" tx1="dk1" bg2="lt2" tx2="dk2" accent1="accent1" accent2="accent2" accent3="accent3" accent4="accent4" accent5="accent5" accent6="accent6" hlink="hlink" folHlink="folHlink"/>
  <p:hf sldNum="0" hdr="0"/>
</p:handoutMaster>
</file>

<file path=ppt/media/image1.jpeg>
</file>

<file path=ppt/media/image11.png>
</file>

<file path=ppt/media/image14.jpeg>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0.png>
</file>

<file path=ppt/media/image31.png>
</file>

<file path=ppt/media/image32.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84DBD60E-CB9E-33E1-DC9D-51B6BCA36E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en-IN"/>
          </a:p>
        </p:txBody>
      </p:sp>
      <p:sp>
        <p:nvSpPr>
          <p:cNvPr id="3" name="Date Placeholder 2">
            <a:extLst>
              <a:ext uri="{FF2B5EF4-FFF2-40B4-BE49-F238E27FC236}">
                <a16:creationId xmlns:a16="http://schemas.microsoft.com/office/drawing/2014/main" xmlns="" id="{32E1A221-F4A1-F86D-CACB-7A07039A2705}"/>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a:defRPr/>
            </a:pPr>
            <a:r>
              <a:rPr lang="en-IN"/>
              <a:t>04-11-2020</a:t>
            </a:r>
          </a:p>
        </p:txBody>
      </p:sp>
      <p:sp>
        <p:nvSpPr>
          <p:cNvPr id="4" name="Slide Image Placeholder 3">
            <a:extLst>
              <a:ext uri="{FF2B5EF4-FFF2-40B4-BE49-F238E27FC236}">
                <a16:creationId xmlns:a16="http://schemas.microsoft.com/office/drawing/2014/main" xmlns="" id="{C622D346-B320-0076-53AE-42CF66EF2CCE}"/>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IN" noProof="0"/>
          </a:p>
        </p:txBody>
      </p:sp>
      <p:sp>
        <p:nvSpPr>
          <p:cNvPr id="5" name="Notes Placeholder 4">
            <a:extLst>
              <a:ext uri="{FF2B5EF4-FFF2-40B4-BE49-F238E27FC236}">
                <a16:creationId xmlns:a16="http://schemas.microsoft.com/office/drawing/2014/main" xmlns="" id="{5591B673-C0DB-D686-6AAE-123D60BD1CA1}"/>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IN" noProof="0"/>
          </a:p>
        </p:txBody>
      </p:sp>
      <p:sp>
        <p:nvSpPr>
          <p:cNvPr id="6" name="Footer Placeholder 5">
            <a:extLst>
              <a:ext uri="{FF2B5EF4-FFF2-40B4-BE49-F238E27FC236}">
                <a16:creationId xmlns:a16="http://schemas.microsoft.com/office/drawing/2014/main" xmlns="" id="{882D8867-5E52-99E7-2DA6-9B0A9400B11C}"/>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r>
              <a:rPr lang="en-IN"/>
              <a:t>MRU</a:t>
            </a:r>
          </a:p>
        </p:txBody>
      </p:sp>
      <p:sp>
        <p:nvSpPr>
          <p:cNvPr id="7" name="Slide Number Placeholder 6">
            <a:extLst>
              <a:ext uri="{FF2B5EF4-FFF2-40B4-BE49-F238E27FC236}">
                <a16:creationId xmlns:a16="http://schemas.microsoft.com/office/drawing/2014/main" xmlns="" id="{5AB03347-E375-CCB3-CBFC-C50B1BFF6ACB}"/>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a:defRPr/>
            </a:pPr>
            <a:fld id="{482FD962-9B0C-4974-916D-86D86D81E793}" type="slidenum">
              <a:rPr lang="en-IN"/>
              <a:pPr>
                <a:defRPr/>
              </a:pPr>
              <a:t>‹#›</a:t>
            </a:fld>
            <a:endParaRPr lang="en-IN"/>
          </a:p>
        </p:txBody>
      </p:sp>
    </p:spTree>
    <p:extLst>
      <p:ext uri="{BB962C8B-B14F-4D97-AF65-F5344CB8AC3E}">
        <p14:creationId xmlns:p14="http://schemas.microsoft.com/office/powerpoint/2010/main" val="1400597722"/>
      </p:ext>
    </p:extLst>
  </p:cSld>
  <p:clrMap bg1="lt1" tx1="dk1" bg2="lt2" tx2="dk2" accent1="accent1" accent2="accent2" accent3="accent3" accent4="accent4" accent5="accent5" accent6="accent6" hlink="hlink" folHlink="folHlink"/>
  <p:hf sldNum="0" hdr="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Date Placeholder 3"/>
          <p:cNvSpPr>
            <a:spLocks noGrp="1"/>
          </p:cNvSpPr>
          <p:nvPr>
            <p:ph type="dt" idx="10"/>
          </p:nvPr>
        </p:nvSpPr>
        <p:spPr/>
        <p:txBody>
          <a:bodyPr/>
          <a:lstStyle/>
          <a:p>
            <a:pPr>
              <a:defRPr/>
            </a:pPr>
            <a:r>
              <a:rPr lang="en-IN" smtClean="0"/>
              <a:t>04-11-2020</a:t>
            </a:r>
            <a:endParaRPr lang="en-IN"/>
          </a:p>
        </p:txBody>
      </p:sp>
      <p:sp>
        <p:nvSpPr>
          <p:cNvPr id="5" name="Footer Placeholder 4"/>
          <p:cNvSpPr>
            <a:spLocks noGrp="1"/>
          </p:cNvSpPr>
          <p:nvPr>
            <p:ph type="ftr" sz="quarter" idx="11"/>
          </p:nvPr>
        </p:nvSpPr>
        <p:spPr/>
        <p:txBody>
          <a:bodyPr/>
          <a:lstStyle/>
          <a:p>
            <a:pPr>
              <a:defRPr/>
            </a:pPr>
            <a:r>
              <a:rPr lang="en-IN" smtClean="0"/>
              <a:t>MRU</a:t>
            </a:r>
            <a:endParaRPr lang="en-IN"/>
          </a:p>
        </p:txBody>
      </p:sp>
    </p:spTree>
    <p:extLst>
      <p:ext uri="{BB962C8B-B14F-4D97-AF65-F5344CB8AC3E}">
        <p14:creationId xmlns:p14="http://schemas.microsoft.com/office/powerpoint/2010/main" val="9928093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6FAEF5B5-BD14-2263-D824-A972BDEB5424}"/>
              </a:ext>
            </a:extLst>
          </p:cNvPr>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 name="Rectangle 2">
            <a:extLst>
              <a:ext uri="{FF2B5EF4-FFF2-40B4-BE49-F238E27FC236}">
                <a16:creationId xmlns:a16="http://schemas.microsoft.com/office/drawing/2014/main" xmlns="" id="{B6B33518-A658-B2AD-3C1D-69458DA35930}"/>
              </a:ext>
            </a:extLst>
          </p:cNvPr>
          <p:cNvSpPr/>
          <p:nvPr/>
        </p:nvSpPr>
        <p:spPr bwMode="auto">
          <a:xfrm>
            <a:off x="276225" y="0"/>
            <a:ext cx="104775"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 name="Rectangle 3">
            <a:extLst>
              <a:ext uri="{FF2B5EF4-FFF2-40B4-BE49-F238E27FC236}">
                <a16:creationId xmlns:a16="http://schemas.microsoft.com/office/drawing/2014/main" xmlns="" id="{0513F286-34BB-E724-B36C-C21F95D07CB4}"/>
              </a:ext>
            </a:extLst>
          </p:cNvPr>
          <p:cNvSpPr/>
          <p:nvPr/>
        </p:nvSpPr>
        <p:spPr bwMode="auto">
          <a:xfrm>
            <a:off x="990600" y="0"/>
            <a:ext cx="182563"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xmlns="" id="{FFFD9341-B201-4280-E6BD-F0AEF0C9AFF8}"/>
              </a:ext>
            </a:extLst>
          </p:cNvPr>
          <p:cNvSpPr/>
          <p:nvPr/>
        </p:nvSpPr>
        <p:spPr bwMode="auto">
          <a:xfrm>
            <a:off x="1141413" y="0"/>
            <a:ext cx="230187"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6" name="Straight Connector 5">
            <a:extLst>
              <a:ext uri="{FF2B5EF4-FFF2-40B4-BE49-F238E27FC236}">
                <a16:creationId xmlns:a16="http://schemas.microsoft.com/office/drawing/2014/main" xmlns="" id="{A727D8FF-61D8-41E8-B032-23B6EED5D68A}"/>
              </a:ext>
            </a:extLst>
          </p:cNvPr>
          <p:cNvSpPr>
            <a:spLocks noChangeShapeType="1"/>
          </p:cNvSpPr>
          <p:nvPr/>
        </p:nvSpPr>
        <p:spPr bwMode="auto">
          <a:xfrm>
            <a:off x="106363"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7" name="Straight Connector 6">
            <a:extLst>
              <a:ext uri="{FF2B5EF4-FFF2-40B4-BE49-F238E27FC236}">
                <a16:creationId xmlns:a16="http://schemas.microsoft.com/office/drawing/2014/main" xmlns="" id="{9E28F371-C007-0725-5863-E9624C73FCBF}"/>
              </a:ext>
            </a:extLst>
          </p:cNvPr>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0" name="Straight Connector 9">
            <a:extLst>
              <a:ext uri="{FF2B5EF4-FFF2-40B4-BE49-F238E27FC236}">
                <a16:creationId xmlns:a16="http://schemas.microsoft.com/office/drawing/2014/main" xmlns="" id="{4830C33C-FE98-C4AD-6F95-D3815128227A}"/>
              </a:ext>
            </a:extLst>
          </p:cNvPr>
          <p:cNvSpPr>
            <a:spLocks noChangeShapeType="1"/>
          </p:cNvSpPr>
          <p:nvPr/>
        </p:nvSpPr>
        <p:spPr bwMode="auto">
          <a:xfrm>
            <a:off x="854075"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1" name="Straight Connector 10">
            <a:extLst>
              <a:ext uri="{FF2B5EF4-FFF2-40B4-BE49-F238E27FC236}">
                <a16:creationId xmlns:a16="http://schemas.microsoft.com/office/drawing/2014/main" xmlns="" id="{1D0E3CC5-10B2-46D4-3F5D-6717A8BC8347}"/>
              </a:ext>
            </a:extLst>
          </p:cNvPr>
          <p:cNvSpPr>
            <a:spLocks noChangeShapeType="1"/>
          </p:cNvSpPr>
          <p:nvPr/>
        </p:nvSpPr>
        <p:spPr bwMode="auto">
          <a:xfrm>
            <a:off x="172720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2" name="Straight Connector 11">
            <a:extLst>
              <a:ext uri="{FF2B5EF4-FFF2-40B4-BE49-F238E27FC236}">
                <a16:creationId xmlns:a16="http://schemas.microsoft.com/office/drawing/2014/main" xmlns="" id="{F44E02FF-8D02-D2F9-A589-5A5B18083292}"/>
              </a:ext>
            </a:extLst>
          </p:cNvPr>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3" name="Straight Connector 12">
            <a:extLst>
              <a:ext uri="{FF2B5EF4-FFF2-40B4-BE49-F238E27FC236}">
                <a16:creationId xmlns:a16="http://schemas.microsoft.com/office/drawing/2014/main" xmlns="" id="{0FEBC62C-DF9C-A4B5-E230-A20A2BD9C819}"/>
              </a:ext>
            </a:extLst>
          </p:cNvPr>
          <p:cNvSpPr>
            <a:spLocks noChangeShapeType="1"/>
          </p:cNvSpPr>
          <p:nvPr/>
        </p:nvSpPr>
        <p:spPr bwMode="auto">
          <a:xfrm>
            <a:off x="9113838"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4" name="Rectangle 13">
            <a:extLst>
              <a:ext uri="{FF2B5EF4-FFF2-40B4-BE49-F238E27FC236}">
                <a16:creationId xmlns:a16="http://schemas.microsoft.com/office/drawing/2014/main" xmlns="" id="{D92CD7F1-F4F9-8147-59A5-B9005B8304C7}"/>
              </a:ext>
            </a:extLst>
          </p:cNvPr>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5" name="Oval 14">
            <a:extLst>
              <a:ext uri="{FF2B5EF4-FFF2-40B4-BE49-F238E27FC236}">
                <a16:creationId xmlns:a16="http://schemas.microsoft.com/office/drawing/2014/main" xmlns="" id="{D291ABB0-5325-3AB1-B15B-CF4567742CD6}"/>
              </a:ext>
            </a:extLst>
          </p:cNvPr>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6" name="Oval 15">
            <a:extLst>
              <a:ext uri="{FF2B5EF4-FFF2-40B4-BE49-F238E27FC236}">
                <a16:creationId xmlns:a16="http://schemas.microsoft.com/office/drawing/2014/main" xmlns="" id="{FF2C857D-B27E-E9C5-2DE6-C4FE923094F5}"/>
              </a:ext>
            </a:extLst>
          </p:cNvPr>
          <p:cNvSpPr/>
          <p:nvPr/>
        </p:nvSpPr>
        <p:spPr bwMode="auto">
          <a:xfrm>
            <a:off x="1309688" y="4867275"/>
            <a:ext cx="641350" cy="64135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7" name="Oval 16">
            <a:extLst>
              <a:ext uri="{FF2B5EF4-FFF2-40B4-BE49-F238E27FC236}">
                <a16:creationId xmlns:a16="http://schemas.microsoft.com/office/drawing/2014/main" xmlns="" id="{2984F4D0-10C9-34F0-12E1-0ABCF302375B}"/>
              </a:ext>
            </a:extLst>
          </p:cNvPr>
          <p:cNvSpPr/>
          <p:nvPr/>
        </p:nvSpPr>
        <p:spPr bwMode="auto">
          <a:xfrm>
            <a:off x="1090613" y="5500688"/>
            <a:ext cx="138112" cy="136525"/>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8" name="Oval 17">
            <a:extLst>
              <a:ext uri="{FF2B5EF4-FFF2-40B4-BE49-F238E27FC236}">
                <a16:creationId xmlns:a16="http://schemas.microsoft.com/office/drawing/2014/main" xmlns="" id="{07B3CABF-BA45-6B41-049C-6ED7CA1969C0}"/>
              </a:ext>
            </a:extLst>
          </p:cNvPr>
          <p:cNvSpPr/>
          <p:nvPr/>
        </p:nvSpPr>
        <p:spPr bwMode="auto">
          <a:xfrm>
            <a:off x="1663700" y="5788025"/>
            <a:ext cx="274638" cy="274638"/>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9" name="Oval 18">
            <a:extLst>
              <a:ext uri="{FF2B5EF4-FFF2-40B4-BE49-F238E27FC236}">
                <a16:creationId xmlns:a16="http://schemas.microsoft.com/office/drawing/2014/main" xmlns="" id="{D6D42B27-DDB1-F734-D69F-A5E85D2A4F69}"/>
              </a:ext>
            </a:extLst>
          </p:cNvPr>
          <p:cNvSpPr/>
          <p:nvPr/>
        </p:nvSpPr>
        <p:spPr>
          <a:xfrm>
            <a:off x="1905000" y="4495800"/>
            <a:ext cx="365125" cy="365125"/>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Title 7"/>
          <p:cNvSpPr>
            <a:spLocks noGrp="1"/>
          </p:cNvSpPr>
          <p:nvPr>
            <p:ph type="ctrTitle"/>
          </p:nvPr>
        </p:nvSpPr>
        <p:spPr>
          <a:xfrm>
            <a:off x="2286000" y="3124200"/>
            <a:ext cx="6172200" cy="1894362"/>
          </a:xfrm>
        </p:spPr>
        <p:txBody>
          <a:bodyPr/>
          <a:lstStyle>
            <a:lvl1pPr>
              <a:defRPr b="1"/>
            </a:lvl1pPr>
          </a:lstStyle>
          <a:p>
            <a:r>
              <a:rPr lang="en-US"/>
              <a:t>Click to edit Master title style</a:t>
            </a:r>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p>
        </p:txBody>
      </p:sp>
      <p:sp>
        <p:nvSpPr>
          <p:cNvPr id="20" name="Date Placeholder 27">
            <a:extLst>
              <a:ext uri="{FF2B5EF4-FFF2-40B4-BE49-F238E27FC236}">
                <a16:creationId xmlns:a16="http://schemas.microsoft.com/office/drawing/2014/main" xmlns="" id="{07FECC86-69C4-131A-8B6A-2A6F9979CF7D}"/>
              </a:ext>
            </a:extLst>
          </p:cNvPr>
          <p:cNvSpPr>
            <a:spLocks noGrp="1"/>
          </p:cNvSpPr>
          <p:nvPr>
            <p:ph type="dt" sz="half" idx="10"/>
          </p:nvPr>
        </p:nvSpPr>
        <p:spPr bwMode="auto">
          <a:xfrm rot="5400000">
            <a:off x="7764463" y="1174750"/>
            <a:ext cx="2286000" cy="381000"/>
          </a:xfrm>
        </p:spPr>
        <p:txBody>
          <a:bodyPr/>
          <a:lstStyle>
            <a:lvl1pPr>
              <a:defRPr/>
            </a:lvl1pPr>
          </a:lstStyle>
          <a:p>
            <a:pPr>
              <a:defRPr/>
            </a:pPr>
            <a:r>
              <a:rPr lang="en-US" smtClean="0"/>
              <a:t>11/5/2020</a:t>
            </a:r>
            <a:endParaRPr lang="en-US"/>
          </a:p>
        </p:txBody>
      </p:sp>
      <p:sp>
        <p:nvSpPr>
          <p:cNvPr id="21" name="Footer Placeholder 16">
            <a:extLst>
              <a:ext uri="{FF2B5EF4-FFF2-40B4-BE49-F238E27FC236}">
                <a16:creationId xmlns:a16="http://schemas.microsoft.com/office/drawing/2014/main" xmlns="" id="{F4EC8B5C-759A-84A1-5CBE-54964EE27745}"/>
              </a:ext>
            </a:extLst>
          </p:cNvPr>
          <p:cNvSpPr>
            <a:spLocks noGrp="1"/>
          </p:cNvSpPr>
          <p:nvPr>
            <p:ph type="ftr" sz="quarter" idx="11"/>
          </p:nvPr>
        </p:nvSpPr>
        <p:spPr bwMode="auto">
          <a:xfrm rot="5400000">
            <a:off x="7077076" y="4181475"/>
            <a:ext cx="3657600" cy="384175"/>
          </a:xfrm>
        </p:spPr>
        <p:txBody>
          <a:bodyPr/>
          <a:lstStyle>
            <a:lvl1pPr>
              <a:defRPr/>
            </a:lvl1pPr>
          </a:lstStyle>
          <a:p>
            <a:pPr>
              <a:defRPr/>
            </a:pPr>
            <a:r>
              <a:rPr lang="en-US"/>
              <a:t>MRU 30.04.2021</a:t>
            </a:r>
          </a:p>
        </p:txBody>
      </p:sp>
      <p:sp>
        <p:nvSpPr>
          <p:cNvPr id="22" name="Slide Number Placeholder 28">
            <a:extLst>
              <a:ext uri="{FF2B5EF4-FFF2-40B4-BE49-F238E27FC236}">
                <a16:creationId xmlns:a16="http://schemas.microsoft.com/office/drawing/2014/main" xmlns="" id="{CDA54CF1-0A28-42BC-82E5-8D578C9B7B13}"/>
              </a:ext>
            </a:extLst>
          </p:cNvPr>
          <p:cNvSpPr>
            <a:spLocks noGrp="1"/>
          </p:cNvSpPr>
          <p:nvPr>
            <p:ph type="sldNum" sz="quarter" idx="12"/>
          </p:nvPr>
        </p:nvSpPr>
        <p:spPr bwMode="auto">
          <a:xfrm>
            <a:off x="1325563" y="4929188"/>
            <a:ext cx="609600" cy="517525"/>
          </a:xfrm>
        </p:spPr>
        <p:txBody>
          <a:bodyPr/>
          <a:lstStyle>
            <a:lvl1pPr>
              <a:defRPr/>
            </a:lvl1pPr>
          </a:lstStyle>
          <a:p>
            <a:pPr>
              <a:defRPr/>
            </a:pPr>
            <a:fld id="{AABA1912-32D6-47A0-B1B7-AA9E35E72817}" type="slidenum">
              <a:rPr lang="en-US" altLang="en-US"/>
              <a:pPr>
                <a:defRPr/>
              </a:pPr>
              <a:t>‹#›</a:t>
            </a:fld>
            <a:endParaRPr lang="en-US" altLang="en-US"/>
          </a:p>
        </p:txBody>
      </p:sp>
    </p:spTree>
    <p:extLst>
      <p:ext uri="{BB962C8B-B14F-4D97-AF65-F5344CB8AC3E}">
        <p14:creationId xmlns:p14="http://schemas.microsoft.com/office/powerpoint/2010/main" val="3336300598"/>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a:extLst>
              <a:ext uri="{FF2B5EF4-FFF2-40B4-BE49-F238E27FC236}">
                <a16:creationId xmlns:a16="http://schemas.microsoft.com/office/drawing/2014/main" xmlns="" id="{650FD3F7-8AD5-3EDF-9836-8F309DB7245F}"/>
              </a:ext>
            </a:extLst>
          </p:cNvPr>
          <p:cNvSpPr>
            <a:spLocks noGrp="1"/>
          </p:cNvSpPr>
          <p:nvPr>
            <p:ph type="dt" sz="half" idx="10"/>
          </p:nvPr>
        </p:nvSpPr>
        <p:spPr/>
        <p:txBody>
          <a:bodyPr/>
          <a:lstStyle>
            <a:lvl1pPr>
              <a:defRPr/>
            </a:lvl1pPr>
          </a:lstStyle>
          <a:p>
            <a:pPr>
              <a:defRPr/>
            </a:pPr>
            <a:r>
              <a:rPr lang="en-US" smtClean="0"/>
              <a:t>11/5/2020</a:t>
            </a:r>
            <a:endParaRPr lang="en-US"/>
          </a:p>
        </p:txBody>
      </p:sp>
      <p:sp>
        <p:nvSpPr>
          <p:cNvPr id="5" name="Footer Placeholder 2">
            <a:extLst>
              <a:ext uri="{FF2B5EF4-FFF2-40B4-BE49-F238E27FC236}">
                <a16:creationId xmlns:a16="http://schemas.microsoft.com/office/drawing/2014/main" xmlns="" id="{70889573-6056-4C45-2F2C-1F8B00F8C51A}"/>
              </a:ext>
            </a:extLst>
          </p:cNvPr>
          <p:cNvSpPr>
            <a:spLocks noGrp="1"/>
          </p:cNvSpPr>
          <p:nvPr>
            <p:ph type="ftr" sz="quarter" idx="11"/>
          </p:nvPr>
        </p:nvSpPr>
        <p:spPr/>
        <p:txBody>
          <a:bodyPr/>
          <a:lstStyle>
            <a:lvl1pPr>
              <a:defRPr/>
            </a:lvl1pPr>
          </a:lstStyle>
          <a:p>
            <a:pPr>
              <a:defRPr/>
            </a:pPr>
            <a:r>
              <a:rPr lang="en-US"/>
              <a:t>MRU 30.04.2021</a:t>
            </a:r>
          </a:p>
        </p:txBody>
      </p:sp>
      <p:sp>
        <p:nvSpPr>
          <p:cNvPr id="6" name="Slide Number Placeholder 22">
            <a:extLst>
              <a:ext uri="{FF2B5EF4-FFF2-40B4-BE49-F238E27FC236}">
                <a16:creationId xmlns:a16="http://schemas.microsoft.com/office/drawing/2014/main" xmlns="" id="{94C4D773-F658-452C-47A7-8B009BB9E321}"/>
              </a:ext>
            </a:extLst>
          </p:cNvPr>
          <p:cNvSpPr>
            <a:spLocks noGrp="1"/>
          </p:cNvSpPr>
          <p:nvPr>
            <p:ph type="sldNum" sz="quarter" idx="12"/>
          </p:nvPr>
        </p:nvSpPr>
        <p:spPr/>
        <p:txBody>
          <a:bodyPr/>
          <a:lstStyle>
            <a:lvl1pPr>
              <a:defRPr/>
            </a:lvl1pPr>
          </a:lstStyle>
          <a:p>
            <a:pPr>
              <a:defRPr/>
            </a:pPr>
            <a:fld id="{90AB418D-BE03-4ED8-81DB-720AEC9D3286}" type="slidenum">
              <a:rPr lang="en-US" altLang="en-US"/>
              <a:pPr>
                <a:defRPr/>
              </a:pPr>
              <a:t>‹#›</a:t>
            </a:fld>
            <a:endParaRPr lang="en-US" altLang="en-US"/>
          </a:p>
        </p:txBody>
      </p:sp>
    </p:spTree>
    <p:extLst>
      <p:ext uri="{BB962C8B-B14F-4D97-AF65-F5344CB8AC3E}">
        <p14:creationId xmlns:p14="http://schemas.microsoft.com/office/powerpoint/2010/main" val="1057051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a:extLst>
              <a:ext uri="{FF2B5EF4-FFF2-40B4-BE49-F238E27FC236}">
                <a16:creationId xmlns:a16="http://schemas.microsoft.com/office/drawing/2014/main" xmlns="" id="{0CE94674-E291-DE0F-5B35-CA507AE1E324}"/>
              </a:ext>
            </a:extLst>
          </p:cNvPr>
          <p:cNvSpPr>
            <a:spLocks noGrp="1"/>
          </p:cNvSpPr>
          <p:nvPr>
            <p:ph type="dt" sz="half" idx="10"/>
          </p:nvPr>
        </p:nvSpPr>
        <p:spPr/>
        <p:txBody>
          <a:bodyPr/>
          <a:lstStyle>
            <a:lvl1pPr>
              <a:defRPr/>
            </a:lvl1pPr>
          </a:lstStyle>
          <a:p>
            <a:pPr>
              <a:defRPr/>
            </a:pPr>
            <a:r>
              <a:rPr lang="en-US" smtClean="0"/>
              <a:t>11/5/2020</a:t>
            </a:r>
            <a:endParaRPr lang="en-US"/>
          </a:p>
        </p:txBody>
      </p:sp>
      <p:sp>
        <p:nvSpPr>
          <p:cNvPr id="5" name="Footer Placeholder 2">
            <a:extLst>
              <a:ext uri="{FF2B5EF4-FFF2-40B4-BE49-F238E27FC236}">
                <a16:creationId xmlns:a16="http://schemas.microsoft.com/office/drawing/2014/main" xmlns="" id="{B6D3E137-CC37-B358-4DCC-3FA4128082E0}"/>
              </a:ext>
            </a:extLst>
          </p:cNvPr>
          <p:cNvSpPr>
            <a:spLocks noGrp="1"/>
          </p:cNvSpPr>
          <p:nvPr>
            <p:ph type="ftr" sz="quarter" idx="11"/>
          </p:nvPr>
        </p:nvSpPr>
        <p:spPr/>
        <p:txBody>
          <a:bodyPr/>
          <a:lstStyle>
            <a:lvl1pPr>
              <a:defRPr/>
            </a:lvl1pPr>
          </a:lstStyle>
          <a:p>
            <a:pPr>
              <a:defRPr/>
            </a:pPr>
            <a:r>
              <a:rPr lang="en-US"/>
              <a:t>MRU 30.04.2021</a:t>
            </a:r>
          </a:p>
        </p:txBody>
      </p:sp>
      <p:sp>
        <p:nvSpPr>
          <p:cNvPr id="6" name="Slide Number Placeholder 22">
            <a:extLst>
              <a:ext uri="{FF2B5EF4-FFF2-40B4-BE49-F238E27FC236}">
                <a16:creationId xmlns:a16="http://schemas.microsoft.com/office/drawing/2014/main" xmlns="" id="{C7D18C66-F0C5-38FF-3C6E-7C575248B49A}"/>
              </a:ext>
            </a:extLst>
          </p:cNvPr>
          <p:cNvSpPr>
            <a:spLocks noGrp="1"/>
          </p:cNvSpPr>
          <p:nvPr>
            <p:ph type="sldNum" sz="quarter" idx="12"/>
          </p:nvPr>
        </p:nvSpPr>
        <p:spPr/>
        <p:txBody>
          <a:bodyPr/>
          <a:lstStyle>
            <a:lvl1pPr>
              <a:defRPr/>
            </a:lvl1pPr>
          </a:lstStyle>
          <a:p>
            <a:pPr>
              <a:defRPr/>
            </a:pPr>
            <a:fld id="{2938C883-B9AC-4866-8C31-882FF3810C6E}" type="slidenum">
              <a:rPr lang="en-US" altLang="en-US"/>
              <a:pPr>
                <a:defRPr/>
              </a:pPr>
              <a:t>‹#›</a:t>
            </a:fld>
            <a:endParaRPr lang="en-US" altLang="en-US"/>
          </a:p>
        </p:txBody>
      </p:sp>
    </p:spTree>
    <p:extLst>
      <p:ext uri="{BB962C8B-B14F-4D97-AF65-F5344CB8AC3E}">
        <p14:creationId xmlns:p14="http://schemas.microsoft.com/office/powerpoint/2010/main" val="1823502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8" name="Content Placeholder 7"/>
          <p:cNvSpPr>
            <a:spLocks noGrp="1"/>
          </p:cNvSpPr>
          <p:nvPr>
            <p:ph sz="quarter" idx="1"/>
          </p:nvPr>
        </p:nvSpPr>
        <p:spPr>
          <a:xfrm>
            <a:off x="457200" y="1600200"/>
            <a:ext cx="7467600" cy="48737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6">
            <a:extLst>
              <a:ext uri="{FF2B5EF4-FFF2-40B4-BE49-F238E27FC236}">
                <a16:creationId xmlns:a16="http://schemas.microsoft.com/office/drawing/2014/main" xmlns="" id="{CFABB620-7A88-CBE9-10F1-51BE9B3DD208}"/>
              </a:ext>
            </a:extLst>
          </p:cNvPr>
          <p:cNvSpPr>
            <a:spLocks noGrp="1"/>
          </p:cNvSpPr>
          <p:nvPr>
            <p:ph type="dt" sz="half" idx="10"/>
          </p:nvPr>
        </p:nvSpPr>
        <p:spPr/>
        <p:txBody>
          <a:bodyPr rtlCol="0"/>
          <a:lstStyle>
            <a:lvl1pPr>
              <a:defRPr/>
            </a:lvl1pPr>
          </a:lstStyle>
          <a:p>
            <a:pPr>
              <a:defRPr/>
            </a:pPr>
            <a:r>
              <a:rPr lang="en-US" smtClean="0"/>
              <a:t>11/5/2020</a:t>
            </a:r>
            <a:endParaRPr lang="en-US"/>
          </a:p>
        </p:txBody>
      </p:sp>
      <p:sp>
        <p:nvSpPr>
          <p:cNvPr id="4" name="Slide Number Placeholder 8">
            <a:extLst>
              <a:ext uri="{FF2B5EF4-FFF2-40B4-BE49-F238E27FC236}">
                <a16:creationId xmlns:a16="http://schemas.microsoft.com/office/drawing/2014/main" xmlns="" id="{19392BF1-8D85-9A51-4520-7D5FE1C75F13}"/>
              </a:ext>
            </a:extLst>
          </p:cNvPr>
          <p:cNvSpPr>
            <a:spLocks noGrp="1"/>
          </p:cNvSpPr>
          <p:nvPr>
            <p:ph type="sldNum" sz="quarter" idx="11"/>
          </p:nvPr>
        </p:nvSpPr>
        <p:spPr/>
        <p:txBody>
          <a:bodyPr/>
          <a:lstStyle>
            <a:lvl1pPr>
              <a:defRPr/>
            </a:lvl1pPr>
          </a:lstStyle>
          <a:p>
            <a:pPr>
              <a:defRPr/>
            </a:pPr>
            <a:fld id="{7102A37E-BF51-4A1E-8546-6C9D100EA4A4}" type="slidenum">
              <a:rPr lang="en-US" altLang="en-US"/>
              <a:pPr>
                <a:defRPr/>
              </a:pPr>
              <a:t>‹#›</a:t>
            </a:fld>
            <a:endParaRPr lang="en-US" altLang="en-US"/>
          </a:p>
        </p:txBody>
      </p:sp>
      <p:sp>
        <p:nvSpPr>
          <p:cNvPr id="5" name="Footer Placeholder 9">
            <a:extLst>
              <a:ext uri="{FF2B5EF4-FFF2-40B4-BE49-F238E27FC236}">
                <a16:creationId xmlns:a16="http://schemas.microsoft.com/office/drawing/2014/main" xmlns="" id="{1C95FA89-1DC9-B5A6-E6B8-D68CAF08A74C}"/>
              </a:ext>
            </a:extLst>
          </p:cNvPr>
          <p:cNvSpPr>
            <a:spLocks noGrp="1"/>
          </p:cNvSpPr>
          <p:nvPr>
            <p:ph type="ftr" sz="quarter" idx="12"/>
          </p:nvPr>
        </p:nvSpPr>
        <p:spPr/>
        <p:txBody>
          <a:bodyPr rtlCol="0"/>
          <a:lstStyle>
            <a:lvl1pPr>
              <a:defRPr/>
            </a:lvl1pPr>
          </a:lstStyle>
          <a:p>
            <a:pPr>
              <a:defRPr/>
            </a:pPr>
            <a:r>
              <a:rPr lang="en-US"/>
              <a:t>MRU 30.04.2021</a:t>
            </a:r>
          </a:p>
        </p:txBody>
      </p:sp>
    </p:spTree>
    <p:extLst>
      <p:ext uri="{BB962C8B-B14F-4D97-AF65-F5344CB8AC3E}">
        <p14:creationId xmlns:p14="http://schemas.microsoft.com/office/powerpoint/2010/main" val="1408273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BD026BD-38C7-199C-CC99-EBAF0E55C5D4}"/>
              </a:ext>
            </a:extLst>
          </p:cNvPr>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xmlns="" id="{67159E94-41BB-91B6-DCBE-7860C0ED9C87}"/>
              </a:ext>
            </a:extLst>
          </p:cNvPr>
          <p:cNvSpPr/>
          <p:nvPr/>
        </p:nvSpPr>
        <p:spPr bwMode="auto">
          <a:xfrm>
            <a:off x="276225" y="0"/>
            <a:ext cx="104775"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6" name="Rectangle 5">
            <a:extLst>
              <a:ext uri="{FF2B5EF4-FFF2-40B4-BE49-F238E27FC236}">
                <a16:creationId xmlns:a16="http://schemas.microsoft.com/office/drawing/2014/main" xmlns="" id="{FAE787E6-4321-9DE4-8740-D993DF091246}"/>
              </a:ext>
            </a:extLst>
          </p:cNvPr>
          <p:cNvSpPr/>
          <p:nvPr/>
        </p:nvSpPr>
        <p:spPr bwMode="auto">
          <a:xfrm>
            <a:off x="990600" y="0"/>
            <a:ext cx="182563"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xmlns="" id="{5FFB8DE9-284F-3A96-5963-C3829541C756}"/>
              </a:ext>
            </a:extLst>
          </p:cNvPr>
          <p:cNvSpPr/>
          <p:nvPr/>
        </p:nvSpPr>
        <p:spPr bwMode="auto">
          <a:xfrm>
            <a:off x="1141413" y="0"/>
            <a:ext cx="230187"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Straight Connector 7">
            <a:extLst>
              <a:ext uri="{FF2B5EF4-FFF2-40B4-BE49-F238E27FC236}">
                <a16:creationId xmlns:a16="http://schemas.microsoft.com/office/drawing/2014/main" xmlns="" id="{1BA97A91-3C37-79FD-AEEB-02D6B0CC9E2C}"/>
              </a:ext>
            </a:extLst>
          </p:cNvPr>
          <p:cNvSpPr>
            <a:spLocks noChangeShapeType="1"/>
          </p:cNvSpPr>
          <p:nvPr/>
        </p:nvSpPr>
        <p:spPr bwMode="auto">
          <a:xfrm>
            <a:off x="106363"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9" name="Straight Connector 8">
            <a:extLst>
              <a:ext uri="{FF2B5EF4-FFF2-40B4-BE49-F238E27FC236}">
                <a16:creationId xmlns:a16="http://schemas.microsoft.com/office/drawing/2014/main" xmlns="" id="{A0FA51EE-BD59-CEA8-501A-A84B6A93D4EF}"/>
              </a:ext>
            </a:extLst>
          </p:cNvPr>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0" name="Straight Connector 9">
            <a:extLst>
              <a:ext uri="{FF2B5EF4-FFF2-40B4-BE49-F238E27FC236}">
                <a16:creationId xmlns:a16="http://schemas.microsoft.com/office/drawing/2014/main" xmlns="" id="{26F4B7E8-B0B4-1DEF-F46E-04BBF25DEA49}"/>
              </a:ext>
            </a:extLst>
          </p:cNvPr>
          <p:cNvSpPr>
            <a:spLocks noChangeShapeType="1"/>
          </p:cNvSpPr>
          <p:nvPr/>
        </p:nvSpPr>
        <p:spPr bwMode="auto">
          <a:xfrm>
            <a:off x="854075"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1" name="Straight Connector 10">
            <a:extLst>
              <a:ext uri="{FF2B5EF4-FFF2-40B4-BE49-F238E27FC236}">
                <a16:creationId xmlns:a16="http://schemas.microsoft.com/office/drawing/2014/main" xmlns="" id="{9BB6846B-8DB1-EAC1-7D22-510C93D27341}"/>
              </a:ext>
            </a:extLst>
          </p:cNvPr>
          <p:cNvSpPr>
            <a:spLocks noChangeShapeType="1"/>
          </p:cNvSpPr>
          <p:nvPr/>
        </p:nvSpPr>
        <p:spPr bwMode="auto">
          <a:xfrm>
            <a:off x="172720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2" name="Straight Connector 11">
            <a:extLst>
              <a:ext uri="{FF2B5EF4-FFF2-40B4-BE49-F238E27FC236}">
                <a16:creationId xmlns:a16="http://schemas.microsoft.com/office/drawing/2014/main" xmlns="" id="{E9907E02-21FC-35CC-CF02-03360FA6E265}"/>
              </a:ext>
            </a:extLst>
          </p:cNvPr>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3" name="Rectangle 12">
            <a:extLst>
              <a:ext uri="{FF2B5EF4-FFF2-40B4-BE49-F238E27FC236}">
                <a16:creationId xmlns:a16="http://schemas.microsoft.com/office/drawing/2014/main" xmlns="" id="{D4661C05-995A-B08F-5132-E4BBF819E677}"/>
              </a:ext>
            </a:extLst>
          </p:cNvPr>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4" name="Oval 13">
            <a:extLst>
              <a:ext uri="{FF2B5EF4-FFF2-40B4-BE49-F238E27FC236}">
                <a16:creationId xmlns:a16="http://schemas.microsoft.com/office/drawing/2014/main" xmlns="" id="{67500E01-54BE-09FA-2089-34CDB88E142F}"/>
              </a:ext>
            </a:extLst>
          </p:cNvPr>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5" name="Oval 14">
            <a:extLst>
              <a:ext uri="{FF2B5EF4-FFF2-40B4-BE49-F238E27FC236}">
                <a16:creationId xmlns:a16="http://schemas.microsoft.com/office/drawing/2014/main" xmlns="" id="{97546DC9-1F0D-976A-B5F9-BA24CC3B58FE}"/>
              </a:ext>
            </a:extLst>
          </p:cNvPr>
          <p:cNvSpPr/>
          <p:nvPr/>
        </p:nvSpPr>
        <p:spPr bwMode="auto">
          <a:xfrm>
            <a:off x="1323975" y="4867275"/>
            <a:ext cx="642938" cy="64135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6" name="Oval 15">
            <a:extLst>
              <a:ext uri="{FF2B5EF4-FFF2-40B4-BE49-F238E27FC236}">
                <a16:creationId xmlns:a16="http://schemas.microsoft.com/office/drawing/2014/main" xmlns="" id="{AE26B34C-CE0D-B30D-DE01-3C223DFC65E6}"/>
              </a:ext>
            </a:extLst>
          </p:cNvPr>
          <p:cNvSpPr/>
          <p:nvPr/>
        </p:nvSpPr>
        <p:spPr bwMode="auto">
          <a:xfrm>
            <a:off x="1090613" y="5500688"/>
            <a:ext cx="138112" cy="136525"/>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7" name="Oval 16">
            <a:extLst>
              <a:ext uri="{FF2B5EF4-FFF2-40B4-BE49-F238E27FC236}">
                <a16:creationId xmlns:a16="http://schemas.microsoft.com/office/drawing/2014/main" xmlns="" id="{1B40C0C3-024B-6E04-7404-9FF0A29967E0}"/>
              </a:ext>
            </a:extLst>
          </p:cNvPr>
          <p:cNvSpPr/>
          <p:nvPr/>
        </p:nvSpPr>
        <p:spPr bwMode="auto">
          <a:xfrm>
            <a:off x="1663700" y="5791200"/>
            <a:ext cx="274638" cy="274638"/>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8" name="Oval 17">
            <a:extLst>
              <a:ext uri="{FF2B5EF4-FFF2-40B4-BE49-F238E27FC236}">
                <a16:creationId xmlns:a16="http://schemas.microsoft.com/office/drawing/2014/main" xmlns="" id="{AC4FDB4C-AF15-CB80-5C99-6EEC17C9E5EB}"/>
              </a:ext>
            </a:extLst>
          </p:cNvPr>
          <p:cNvSpPr/>
          <p:nvPr/>
        </p:nvSpPr>
        <p:spPr bwMode="auto">
          <a:xfrm>
            <a:off x="1879600" y="4479925"/>
            <a:ext cx="365125" cy="365125"/>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9" name="Straight Connector 18">
            <a:extLst>
              <a:ext uri="{FF2B5EF4-FFF2-40B4-BE49-F238E27FC236}">
                <a16:creationId xmlns:a16="http://schemas.microsoft.com/office/drawing/2014/main" xmlns="" id="{83E83B8E-A7B5-7E0A-8EE0-DB95C89D0AA6}"/>
              </a:ext>
            </a:extLst>
          </p:cNvPr>
          <p:cNvSpPr>
            <a:spLocks noChangeShapeType="1"/>
          </p:cNvSpPr>
          <p:nvPr/>
        </p:nvSpPr>
        <p:spPr bwMode="auto">
          <a:xfrm>
            <a:off x="9097963"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lang="en-US"/>
              <a:t>Click to edit Master title style</a:t>
            </a:r>
          </a:p>
        </p:txBody>
      </p:sp>
      <p:sp>
        <p:nvSpPr>
          <p:cNvPr id="3" name="Text Placeholder 2"/>
          <p:cNvSpPr>
            <a:spLocks noGrp="1"/>
          </p:cNvSpPr>
          <p:nvPr>
            <p:ph type="body" idx="1"/>
          </p:nvPr>
        </p:nvSpPr>
        <p:spPr>
          <a:xfrm>
            <a:off x="2286000" y="5010150"/>
            <a:ext cx="6172200" cy="1371600"/>
          </a:xfrm>
        </p:spPr>
        <p:txBody>
          <a:bodyPr/>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Click to edit Master text styles</a:t>
            </a:r>
          </a:p>
        </p:txBody>
      </p:sp>
      <p:sp>
        <p:nvSpPr>
          <p:cNvPr id="20" name="Date Placeholder 3">
            <a:extLst>
              <a:ext uri="{FF2B5EF4-FFF2-40B4-BE49-F238E27FC236}">
                <a16:creationId xmlns:a16="http://schemas.microsoft.com/office/drawing/2014/main" xmlns="" id="{E89CDE8D-EC58-6871-EED0-8C440DEFA3A9}"/>
              </a:ext>
            </a:extLst>
          </p:cNvPr>
          <p:cNvSpPr>
            <a:spLocks noGrp="1"/>
          </p:cNvSpPr>
          <p:nvPr>
            <p:ph type="dt" sz="half" idx="10"/>
          </p:nvPr>
        </p:nvSpPr>
        <p:spPr bwMode="auto">
          <a:xfrm rot="5400000">
            <a:off x="7762875" y="1169988"/>
            <a:ext cx="2286000" cy="381000"/>
          </a:xfrm>
        </p:spPr>
        <p:txBody>
          <a:bodyPr/>
          <a:lstStyle>
            <a:lvl1pPr>
              <a:defRPr/>
            </a:lvl1pPr>
          </a:lstStyle>
          <a:p>
            <a:pPr>
              <a:defRPr/>
            </a:pPr>
            <a:r>
              <a:rPr lang="en-US" smtClean="0"/>
              <a:t>11/5/2020</a:t>
            </a:r>
            <a:endParaRPr lang="en-US"/>
          </a:p>
        </p:txBody>
      </p:sp>
      <p:sp>
        <p:nvSpPr>
          <p:cNvPr id="21" name="Footer Placeholder 4">
            <a:extLst>
              <a:ext uri="{FF2B5EF4-FFF2-40B4-BE49-F238E27FC236}">
                <a16:creationId xmlns:a16="http://schemas.microsoft.com/office/drawing/2014/main" xmlns="" id="{89AF30B3-91E2-1E9F-C2C5-C830038B9BC8}"/>
              </a:ext>
            </a:extLst>
          </p:cNvPr>
          <p:cNvSpPr>
            <a:spLocks noGrp="1"/>
          </p:cNvSpPr>
          <p:nvPr>
            <p:ph type="ftr" sz="quarter" idx="11"/>
          </p:nvPr>
        </p:nvSpPr>
        <p:spPr bwMode="auto">
          <a:xfrm rot="5400000">
            <a:off x="7077076" y="4178300"/>
            <a:ext cx="3657600" cy="384175"/>
          </a:xfrm>
        </p:spPr>
        <p:txBody>
          <a:bodyPr/>
          <a:lstStyle>
            <a:lvl1pPr>
              <a:defRPr/>
            </a:lvl1pPr>
          </a:lstStyle>
          <a:p>
            <a:pPr>
              <a:defRPr/>
            </a:pPr>
            <a:r>
              <a:rPr lang="en-US"/>
              <a:t>MRU 30.04.2021</a:t>
            </a:r>
          </a:p>
        </p:txBody>
      </p:sp>
      <p:sp>
        <p:nvSpPr>
          <p:cNvPr id="22" name="Slide Number Placeholder 5">
            <a:extLst>
              <a:ext uri="{FF2B5EF4-FFF2-40B4-BE49-F238E27FC236}">
                <a16:creationId xmlns:a16="http://schemas.microsoft.com/office/drawing/2014/main" xmlns="" id="{50A70229-FC18-07AD-20A5-269779960870}"/>
              </a:ext>
            </a:extLst>
          </p:cNvPr>
          <p:cNvSpPr>
            <a:spLocks noGrp="1"/>
          </p:cNvSpPr>
          <p:nvPr>
            <p:ph type="sldNum" sz="quarter" idx="12"/>
          </p:nvPr>
        </p:nvSpPr>
        <p:spPr bwMode="auto">
          <a:xfrm>
            <a:off x="1339850" y="4929188"/>
            <a:ext cx="609600" cy="517525"/>
          </a:xfrm>
        </p:spPr>
        <p:txBody>
          <a:bodyPr/>
          <a:lstStyle>
            <a:lvl1pPr>
              <a:defRPr/>
            </a:lvl1pPr>
          </a:lstStyle>
          <a:p>
            <a:pPr>
              <a:defRPr/>
            </a:pPr>
            <a:fld id="{5C166FA0-406B-4B2E-8D0D-9ADD43AF2C60}" type="slidenum">
              <a:rPr lang="en-US" altLang="en-US"/>
              <a:pPr>
                <a:defRPr/>
              </a:pPr>
              <a:t>‹#›</a:t>
            </a:fld>
            <a:endParaRPr lang="en-US" altLang="en-US"/>
          </a:p>
        </p:txBody>
      </p:sp>
    </p:spTree>
    <p:extLst>
      <p:ext uri="{BB962C8B-B14F-4D97-AF65-F5344CB8AC3E}">
        <p14:creationId xmlns:p14="http://schemas.microsoft.com/office/powerpoint/2010/main" val="249099914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8"/>
          <p:cNvSpPr>
            <a:spLocks noGrp="1"/>
          </p:cNvSpPr>
          <p:nvPr>
            <p:ph sz="quarter" idx="1"/>
          </p:nvPr>
        </p:nvSpPr>
        <p:spPr>
          <a:xfrm>
            <a:off x="457200" y="1600200"/>
            <a:ext cx="36576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2"/>
          </p:nvPr>
        </p:nvSpPr>
        <p:spPr>
          <a:xfrm>
            <a:off x="4270248" y="1600200"/>
            <a:ext cx="36576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13">
            <a:extLst>
              <a:ext uri="{FF2B5EF4-FFF2-40B4-BE49-F238E27FC236}">
                <a16:creationId xmlns:a16="http://schemas.microsoft.com/office/drawing/2014/main" xmlns="" id="{0300C86C-A17B-19F2-3CAD-56BF6D0C1C5E}"/>
              </a:ext>
            </a:extLst>
          </p:cNvPr>
          <p:cNvSpPr>
            <a:spLocks noGrp="1"/>
          </p:cNvSpPr>
          <p:nvPr>
            <p:ph type="dt" sz="half" idx="10"/>
          </p:nvPr>
        </p:nvSpPr>
        <p:spPr/>
        <p:txBody>
          <a:bodyPr/>
          <a:lstStyle>
            <a:lvl1pPr>
              <a:defRPr/>
            </a:lvl1pPr>
          </a:lstStyle>
          <a:p>
            <a:pPr>
              <a:defRPr/>
            </a:pPr>
            <a:r>
              <a:rPr lang="en-US" smtClean="0"/>
              <a:t>11/5/2020</a:t>
            </a:r>
            <a:endParaRPr lang="en-US"/>
          </a:p>
        </p:txBody>
      </p:sp>
      <p:sp>
        <p:nvSpPr>
          <p:cNvPr id="4" name="Footer Placeholder 2">
            <a:extLst>
              <a:ext uri="{FF2B5EF4-FFF2-40B4-BE49-F238E27FC236}">
                <a16:creationId xmlns:a16="http://schemas.microsoft.com/office/drawing/2014/main" xmlns="" id="{08C17F9E-0F9F-9745-DDFB-37A3F44FD88C}"/>
              </a:ext>
            </a:extLst>
          </p:cNvPr>
          <p:cNvSpPr>
            <a:spLocks noGrp="1"/>
          </p:cNvSpPr>
          <p:nvPr>
            <p:ph type="ftr" sz="quarter" idx="11"/>
          </p:nvPr>
        </p:nvSpPr>
        <p:spPr/>
        <p:txBody>
          <a:bodyPr/>
          <a:lstStyle>
            <a:lvl1pPr>
              <a:defRPr/>
            </a:lvl1pPr>
          </a:lstStyle>
          <a:p>
            <a:pPr>
              <a:defRPr/>
            </a:pPr>
            <a:r>
              <a:rPr lang="en-US"/>
              <a:t>MRU 30.04.2021</a:t>
            </a:r>
          </a:p>
        </p:txBody>
      </p:sp>
      <p:sp>
        <p:nvSpPr>
          <p:cNvPr id="5" name="Slide Number Placeholder 22">
            <a:extLst>
              <a:ext uri="{FF2B5EF4-FFF2-40B4-BE49-F238E27FC236}">
                <a16:creationId xmlns:a16="http://schemas.microsoft.com/office/drawing/2014/main" xmlns="" id="{3791A07D-7413-7D11-22CF-40E620A360A1}"/>
              </a:ext>
            </a:extLst>
          </p:cNvPr>
          <p:cNvSpPr>
            <a:spLocks noGrp="1"/>
          </p:cNvSpPr>
          <p:nvPr>
            <p:ph type="sldNum" sz="quarter" idx="12"/>
          </p:nvPr>
        </p:nvSpPr>
        <p:spPr/>
        <p:txBody>
          <a:bodyPr/>
          <a:lstStyle>
            <a:lvl1pPr>
              <a:defRPr/>
            </a:lvl1pPr>
          </a:lstStyle>
          <a:p>
            <a:pPr>
              <a:defRPr/>
            </a:pPr>
            <a:fld id="{D078BF08-6EFF-47F1-947D-3A35DFA8A297}" type="slidenum">
              <a:rPr lang="en-US" altLang="en-US"/>
              <a:pPr>
                <a:defRPr/>
              </a:pPr>
              <a:t>‹#›</a:t>
            </a:fld>
            <a:endParaRPr lang="en-US" altLang="en-US"/>
          </a:p>
        </p:txBody>
      </p:sp>
    </p:spTree>
    <p:extLst>
      <p:ext uri="{BB962C8B-B14F-4D97-AF65-F5344CB8AC3E}">
        <p14:creationId xmlns:p14="http://schemas.microsoft.com/office/powerpoint/2010/main" val="2645741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lstStyle>
            <a:lvl1pPr>
              <a:defRPr/>
            </a:lvl1pPr>
          </a:lstStyle>
          <a:p>
            <a:r>
              <a:rPr lang="en-US"/>
              <a:t>Click to edit Master title style</a:t>
            </a:r>
          </a:p>
        </p:txBody>
      </p:sp>
      <p:sp>
        <p:nvSpPr>
          <p:cNvPr id="11" name="Content Placeholder 10"/>
          <p:cNvSpPr>
            <a:spLocks noGrp="1"/>
          </p:cNvSpPr>
          <p:nvPr>
            <p:ph sz="quarter" idx="2"/>
          </p:nvPr>
        </p:nvSpPr>
        <p:spPr>
          <a:xfrm>
            <a:off x="457200" y="2362200"/>
            <a:ext cx="3657600" cy="388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4"/>
          </p:nvPr>
        </p:nvSpPr>
        <p:spPr>
          <a:xfrm>
            <a:off x="4371975" y="2362200"/>
            <a:ext cx="3657600" cy="388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a:r>
              <a:rPr lang="en-US"/>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a:r>
              <a:rPr lang="en-US"/>
              <a:t>Click to edit Master text styles</a:t>
            </a:r>
          </a:p>
        </p:txBody>
      </p:sp>
      <p:sp>
        <p:nvSpPr>
          <p:cNvPr id="3" name="Date Placeholder 13">
            <a:extLst>
              <a:ext uri="{FF2B5EF4-FFF2-40B4-BE49-F238E27FC236}">
                <a16:creationId xmlns:a16="http://schemas.microsoft.com/office/drawing/2014/main" xmlns="" id="{5478DE41-11CA-68D2-80C7-B2167AF8DD5D}"/>
              </a:ext>
            </a:extLst>
          </p:cNvPr>
          <p:cNvSpPr>
            <a:spLocks noGrp="1"/>
          </p:cNvSpPr>
          <p:nvPr>
            <p:ph type="dt" sz="half" idx="10"/>
          </p:nvPr>
        </p:nvSpPr>
        <p:spPr/>
        <p:txBody>
          <a:bodyPr/>
          <a:lstStyle>
            <a:lvl1pPr>
              <a:defRPr/>
            </a:lvl1pPr>
          </a:lstStyle>
          <a:p>
            <a:pPr>
              <a:defRPr/>
            </a:pPr>
            <a:r>
              <a:rPr lang="en-US" smtClean="0"/>
              <a:t>11/5/2020</a:t>
            </a:r>
            <a:endParaRPr lang="en-US"/>
          </a:p>
        </p:txBody>
      </p:sp>
      <p:sp>
        <p:nvSpPr>
          <p:cNvPr id="4" name="Footer Placeholder 2">
            <a:extLst>
              <a:ext uri="{FF2B5EF4-FFF2-40B4-BE49-F238E27FC236}">
                <a16:creationId xmlns:a16="http://schemas.microsoft.com/office/drawing/2014/main" xmlns="" id="{8BCB1019-4D36-EB49-634C-CB453DF63E1F}"/>
              </a:ext>
            </a:extLst>
          </p:cNvPr>
          <p:cNvSpPr>
            <a:spLocks noGrp="1"/>
          </p:cNvSpPr>
          <p:nvPr>
            <p:ph type="ftr" sz="quarter" idx="11"/>
          </p:nvPr>
        </p:nvSpPr>
        <p:spPr/>
        <p:txBody>
          <a:bodyPr/>
          <a:lstStyle>
            <a:lvl1pPr>
              <a:defRPr/>
            </a:lvl1pPr>
          </a:lstStyle>
          <a:p>
            <a:pPr>
              <a:defRPr/>
            </a:pPr>
            <a:r>
              <a:rPr lang="en-US"/>
              <a:t>MRU 30.04.2021</a:t>
            </a:r>
          </a:p>
        </p:txBody>
      </p:sp>
      <p:sp>
        <p:nvSpPr>
          <p:cNvPr id="5" name="Slide Number Placeholder 22">
            <a:extLst>
              <a:ext uri="{FF2B5EF4-FFF2-40B4-BE49-F238E27FC236}">
                <a16:creationId xmlns:a16="http://schemas.microsoft.com/office/drawing/2014/main" xmlns="" id="{D47B441C-D6CE-E5A1-1032-B78E2C35C462}"/>
              </a:ext>
            </a:extLst>
          </p:cNvPr>
          <p:cNvSpPr>
            <a:spLocks noGrp="1"/>
          </p:cNvSpPr>
          <p:nvPr>
            <p:ph type="sldNum" sz="quarter" idx="12"/>
          </p:nvPr>
        </p:nvSpPr>
        <p:spPr/>
        <p:txBody>
          <a:bodyPr/>
          <a:lstStyle>
            <a:lvl1pPr>
              <a:defRPr/>
            </a:lvl1pPr>
          </a:lstStyle>
          <a:p>
            <a:pPr>
              <a:defRPr/>
            </a:pPr>
            <a:fld id="{99A2BF29-BDA6-4730-9843-7AB6B5639899}" type="slidenum">
              <a:rPr lang="en-US" altLang="en-US"/>
              <a:pPr>
                <a:defRPr/>
              </a:pPr>
              <a:t>‹#›</a:t>
            </a:fld>
            <a:endParaRPr lang="en-US" altLang="en-US"/>
          </a:p>
        </p:txBody>
      </p:sp>
    </p:spTree>
    <p:extLst>
      <p:ext uri="{BB962C8B-B14F-4D97-AF65-F5344CB8AC3E}">
        <p14:creationId xmlns:p14="http://schemas.microsoft.com/office/powerpoint/2010/main" val="3712322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5">
            <a:extLst>
              <a:ext uri="{FF2B5EF4-FFF2-40B4-BE49-F238E27FC236}">
                <a16:creationId xmlns:a16="http://schemas.microsoft.com/office/drawing/2014/main" xmlns="" id="{7ECDA663-492D-10E6-294E-3801163054CD}"/>
              </a:ext>
            </a:extLst>
          </p:cNvPr>
          <p:cNvSpPr>
            <a:spLocks noGrp="1"/>
          </p:cNvSpPr>
          <p:nvPr>
            <p:ph type="dt" sz="half" idx="10"/>
          </p:nvPr>
        </p:nvSpPr>
        <p:spPr/>
        <p:txBody>
          <a:bodyPr rtlCol="0"/>
          <a:lstStyle>
            <a:lvl1pPr>
              <a:defRPr/>
            </a:lvl1pPr>
          </a:lstStyle>
          <a:p>
            <a:pPr>
              <a:defRPr/>
            </a:pPr>
            <a:r>
              <a:rPr lang="en-US" smtClean="0"/>
              <a:t>11/5/2020</a:t>
            </a:r>
            <a:endParaRPr lang="en-US"/>
          </a:p>
        </p:txBody>
      </p:sp>
      <p:sp>
        <p:nvSpPr>
          <p:cNvPr id="4" name="Slide Number Placeholder 6">
            <a:extLst>
              <a:ext uri="{FF2B5EF4-FFF2-40B4-BE49-F238E27FC236}">
                <a16:creationId xmlns:a16="http://schemas.microsoft.com/office/drawing/2014/main" xmlns="" id="{C3A6DB31-E459-6BEE-7BDC-5853E7D58DCD}"/>
              </a:ext>
            </a:extLst>
          </p:cNvPr>
          <p:cNvSpPr>
            <a:spLocks noGrp="1"/>
          </p:cNvSpPr>
          <p:nvPr>
            <p:ph type="sldNum" sz="quarter" idx="11"/>
          </p:nvPr>
        </p:nvSpPr>
        <p:spPr/>
        <p:txBody>
          <a:bodyPr/>
          <a:lstStyle>
            <a:lvl1pPr>
              <a:defRPr/>
            </a:lvl1pPr>
          </a:lstStyle>
          <a:p>
            <a:pPr>
              <a:defRPr/>
            </a:pPr>
            <a:fld id="{823CD176-50DC-4F5E-BB64-6C629205653A}" type="slidenum">
              <a:rPr lang="en-US" altLang="en-US"/>
              <a:pPr>
                <a:defRPr/>
              </a:pPr>
              <a:t>‹#›</a:t>
            </a:fld>
            <a:endParaRPr lang="en-US" altLang="en-US"/>
          </a:p>
        </p:txBody>
      </p:sp>
      <p:sp>
        <p:nvSpPr>
          <p:cNvPr id="5" name="Footer Placeholder 7">
            <a:extLst>
              <a:ext uri="{FF2B5EF4-FFF2-40B4-BE49-F238E27FC236}">
                <a16:creationId xmlns:a16="http://schemas.microsoft.com/office/drawing/2014/main" xmlns="" id="{C6E3E2CE-14AB-F02D-4AE0-C8F42106224F}"/>
              </a:ext>
            </a:extLst>
          </p:cNvPr>
          <p:cNvSpPr>
            <a:spLocks noGrp="1"/>
          </p:cNvSpPr>
          <p:nvPr>
            <p:ph type="ftr" sz="quarter" idx="12"/>
          </p:nvPr>
        </p:nvSpPr>
        <p:spPr/>
        <p:txBody>
          <a:bodyPr rtlCol="0"/>
          <a:lstStyle>
            <a:lvl1pPr>
              <a:defRPr/>
            </a:lvl1pPr>
          </a:lstStyle>
          <a:p>
            <a:pPr>
              <a:defRPr/>
            </a:pPr>
            <a:r>
              <a:rPr lang="en-US"/>
              <a:t>MRU 30.04.2021</a:t>
            </a:r>
          </a:p>
        </p:txBody>
      </p:sp>
    </p:spTree>
    <p:extLst>
      <p:ext uri="{BB962C8B-B14F-4D97-AF65-F5344CB8AC3E}">
        <p14:creationId xmlns:p14="http://schemas.microsoft.com/office/powerpoint/2010/main" val="1189301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3">
            <a:extLst>
              <a:ext uri="{FF2B5EF4-FFF2-40B4-BE49-F238E27FC236}">
                <a16:creationId xmlns:a16="http://schemas.microsoft.com/office/drawing/2014/main" xmlns="" id="{6BA5A5B5-7CAD-18EA-D049-9A47C86EC32F}"/>
              </a:ext>
            </a:extLst>
          </p:cNvPr>
          <p:cNvSpPr>
            <a:spLocks noGrp="1"/>
          </p:cNvSpPr>
          <p:nvPr>
            <p:ph type="dt" sz="half" idx="10"/>
          </p:nvPr>
        </p:nvSpPr>
        <p:spPr/>
        <p:txBody>
          <a:bodyPr/>
          <a:lstStyle>
            <a:lvl1pPr>
              <a:defRPr/>
            </a:lvl1pPr>
          </a:lstStyle>
          <a:p>
            <a:pPr>
              <a:defRPr/>
            </a:pPr>
            <a:r>
              <a:rPr lang="en-US" smtClean="0"/>
              <a:t>11/5/2020</a:t>
            </a:r>
            <a:endParaRPr lang="en-US"/>
          </a:p>
        </p:txBody>
      </p:sp>
      <p:sp>
        <p:nvSpPr>
          <p:cNvPr id="3" name="Footer Placeholder 2">
            <a:extLst>
              <a:ext uri="{FF2B5EF4-FFF2-40B4-BE49-F238E27FC236}">
                <a16:creationId xmlns:a16="http://schemas.microsoft.com/office/drawing/2014/main" xmlns="" id="{74BB8E6E-A567-7AB0-92F7-8E26EA6F7E05}"/>
              </a:ext>
            </a:extLst>
          </p:cNvPr>
          <p:cNvSpPr>
            <a:spLocks noGrp="1"/>
          </p:cNvSpPr>
          <p:nvPr>
            <p:ph type="ftr" sz="quarter" idx="11"/>
          </p:nvPr>
        </p:nvSpPr>
        <p:spPr/>
        <p:txBody>
          <a:bodyPr/>
          <a:lstStyle>
            <a:lvl1pPr>
              <a:defRPr/>
            </a:lvl1pPr>
          </a:lstStyle>
          <a:p>
            <a:pPr>
              <a:defRPr/>
            </a:pPr>
            <a:r>
              <a:rPr lang="en-US"/>
              <a:t>MRU 30.04.2021</a:t>
            </a:r>
          </a:p>
        </p:txBody>
      </p:sp>
      <p:sp>
        <p:nvSpPr>
          <p:cNvPr id="4" name="Slide Number Placeholder 22">
            <a:extLst>
              <a:ext uri="{FF2B5EF4-FFF2-40B4-BE49-F238E27FC236}">
                <a16:creationId xmlns:a16="http://schemas.microsoft.com/office/drawing/2014/main" xmlns="" id="{09B98507-E4DE-9509-81B3-3D7F61DECB51}"/>
              </a:ext>
            </a:extLst>
          </p:cNvPr>
          <p:cNvSpPr>
            <a:spLocks noGrp="1"/>
          </p:cNvSpPr>
          <p:nvPr>
            <p:ph type="sldNum" sz="quarter" idx="12"/>
          </p:nvPr>
        </p:nvSpPr>
        <p:spPr/>
        <p:txBody>
          <a:bodyPr/>
          <a:lstStyle>
            <a:lvl1pPr>
              <a:defRPr/>
            </a:lvl1pPr>
          </a:lstStyle>
          <a:p>
            <a:pPr>
              <a:defRPr/>
            </a:pPr>
            <a:fld id="{8F0F186C-9F30-4DA7-ADD0-D868FF10F5CE}" type="slidenum">
              <a:rPr lang="en-US" altLang="en-US"/>
              <a:pPr>
                <a:defRPr/>
              </a:pPr>
              <a:t>‹#›</a:t>
            </a:fld>
            <a:endParaRPr lang="en-US" altLang="en-US"/>
          </a:p>
        </p:txBody>
      </p:sp>
    </p:spTree>
    <p:extLst>
      <p:ext uri="{BB962C8B-B14F-4D97-AF65-F5344CB8AC3E}">
        <p14:creationId xmlns:p14="http://schemas.microsoft.com/office/powerpoint/2010/main" val="3837681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4" name="Straight Connector 3">
            <a:extLst>
              <a:ext uri="{FF2B5EF4-FFF2-40B4-BE49-F238E27FC236}">
                <a16:creationId xmlns:a16="http://schemas.microsoft.com/office/drawing/2014/main" xmlns="" id="{7BD39D5D-D4A8-7EA2-DE2C-6CF1B9F6422F}"/>
              </a:ext>
            </a:extLst>
          </p:cNvPr>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dirty="0">
              <a:latin typeface="+mn-lt"/>
              <a:cs typeface="+mn-cs"/>
            </a:endParaRPr>
          </a:p>
        </p:txBody>
      </p:sp>
      <p:sp>
        <p:nvSpPr>
          <p:cNvPr id="5" name="Straight Connector 4">
            <a:extLst>
              <a:ext uri="{FF2B5EF4-FFF2-40B4-BE49-F238E27FC236}">
                <a16:creationId xmlns:a16="http://schemas.microsoft.com/office/drawing/2014/main" xmlns="" id="{5FEFA57E-F11E-BFB2-7F31-10634019EA73}"/>
              </a:ext>
            </a:extLst>
          </p:cNvPr>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dirty="0">
              <a:latin typeface="+mn-lt"/>
              <a:cs typeface="+mn-cs"/>
            </a:endParaRPr>
          </a:p>
        </p:txBody>
      </p:sp>
      <p:sp>
        <p:nvSpPr>
          <p:cNvPr id="6" name="Straight Connector 16">
            <a:extLst>
              <a:ext uri="{FF2B5EF4-FFF2-40B4-BE49-F238E27FC236}">
                <a16:creationId xmlns:a16="http://schemas.microsoft.com/office/drawing/2014/main" xmlns="" id="{9A7C7A99-497B-403C-BCFA-5CC85B0BABB5}"/>
              </a:ext>
            </a:extLst>
          </p:cNvPr>
          <p:cNvSpPr>
            <a:spLocks noChangeShapeType="1"/>
          </p:cNvSpPr>
          <p:nvPr/>
        </p:nvSpPr>
        <p:spPr bwMode="auto">
          <a:xfrm>
            <a:off x="6192838" y="0"/>
            <a:ext cx="0" cy="6858000"/>
          </a:xfrm>
          <a:prstGeom prst="line">
            <a:avLst/>
          </a:prstGeom>
          <a:noFill/>
          <a:ln w="12700"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7" name="Straight Connector 17">
            <a:extLst>
              <a:ext uri="{FF2B5EF4-FFF2-40B4-BE49-F238E27FC236}">
                <a16:creationId xmlns:a16="http://schemas.microsoft.com/office/drawing/2014/main" xmlns="" id="{41EEE839-D296-E507-5F79-55BC896D8312}"/>
              </a:ext>
            </a:extLst>
          </p:cNvPr>
          <p:cNvSpPr>
            <a:spLocks noChangeShapeType="1"/>
          </p:cNvSpPr>
          <p:nvPr/>
        </p:nvSpPr>
        <p:spPr bwMode="auto">
          <a:xfrm>
            <a:off x="8991600" y="0"/>
            <a:ext cx="0" cy="6858000"/>
          </a:xfrm>
          <a:prstGeom prst="line">
            <a:avLst/>
          </a:prstGeom>
          <a:noFill/>
          <a:ln w="19050"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 name="Rectangle 7">
            <a:extLst>
              <a:ext uri="{FF2B5EF4-FFF2-40B4-BE49-F238E27FC236}">
                <a16:creationId xmlns:a16="http://schemas.microsoft.com/office/drawing/2014/main" xmlns="" id="{ED715A09-B8CB-0ED2-7A1E-28CE411D957A}"/>
              </a:ext>
            </a:extLst>
          </p:cNvPr>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Straight Connector 19">
            <a:extLst>
              <a:ext uri="{FF2B5EF4-FFF2-40B4-BE49-F238E27FC236}">
                <a16:creationId xmlns:a16="http://schemas.microsoft.com/office/drawing/2014/main" xmlns="" id="{1BFA7FB6-55CE-2ED5-54DF-D51CA62DC9F0}"/>
              </a:ext>
            </a:extLst>
          </p:cNvPr>
          <p:cNvSpPr>
            <a:spLocks noChangeShapeType="1"/>
          </p:cNvSpPr>
          <p:nvPr/>
        </p:nvSpPr>
        <p:spPr bwMode="auto">
          <a:xfrm>
            <a:off x="8915400" y="0"/>
            <a:ext cx="0" cy="6858000"/>
          </a:xfrm>
          <a:prstGeom prst="line">
            <a:avLst/>
          </a:prstGeom>
          <a:noFill/>
          <a:ln w="9525"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0" name="Oval 9">
            <a:extLst>
              <a:ext uri="{FF2B5EF4-FFF2-40B4-BE49-F238E27FC236}">
                <a16:creationId xmlns:a16="http://schemas.microsoft.com/office/drawing/2014/main" xmlns="" id="{1548EB46-2CA0-DC2A-6B46-BDB49B31A5F7}"/>
              </a:ext>
            </a:extLst>
          </p:cNvPr>
          <p:cNvSpPr/>
          <p:nvPr/>
        </p:nvSpPr>
        <p:spPr>
          <a:xfrm>
            <a:off x="8156575" y="5715000"/>
            <a:ext cx="549275" cy="549275"/>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 name="Title 1"/>
          <p:cNvSpPr>
            <a:spLocks noGrp="1"/>
          </p:cNvSpPr>
          <p:nvPr>
            <p:ph type="title"/>
          </p:nvPr>
        </p:nvSpPr>
        <p:spPr>
          <a:xfrm rot="5400000">
            <a:off x="3371850" y="3200400"/>
            <a:ext cx="6309360" cy="457200"/>
          </a:xfrm>
        </p:spPr>
        <p:txBody>
          <a:bodyPr/>
          <a:lstStyle>
            <a:lvl1pPr algn="l">
              <a:buNone/>
              <a:defRPr sz="2000" b="1" cap="small" baseline="0"/>
            </a:lvl1pPr>
          </a:lstStyle>
          <a:p>
            <a:r>
              <a:rPr lang="en-US"/>
              <a:t>Click to edit Master title style</a:t>
            </a:r>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a:r>
              <a:rPr lang="en-US"/>
              <a:t>Click to edit Master text styles</a:t>
            </a:r>
          </a:p>
        </p:txBody>
      </p:sp>
      <p:sp>
        <p:nvSpPr>
          <p:cNvPr id="18" name="Content Placeholder 17"/>
          <p:cNvSpPr>
            <a:spLocks noGrp="1"/>
          </p:cNvSpPr>
          <p:nvPr>
            <p:ph sz="quarter" idx="1"/>
          </p:nvPr>
        </p:nvSpPr>
        <p:spPr>
          <a:xfrm>
            <a:off x="304800" y="274320"/>
            <a:ext cx="5638800" cy="6327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Date Placeholder 20">
            <a:extLst>
              <a:ext uri="{FF2B5EF4-FFF2-40B4-BE49-F238E27FC236}">
                <a16:creationId xmlns:a16="http://schemas.microsoft.com/office/drawing/2014/main" xmlns="" id="{CAC93CCC-B45E-8B93-2509-1079DE184986}"/>
              </a:ext>
            </a:extLst>
          </p:cNvPr>
          <p:cNvSpPr>
            <a:spLocks noGrp="1"/>
          </p:cNvSpPr>
          <p:nvPr>
            <p:ph type="dt" sz="half" idx="10"/>
          </p:nvPr>
        </p:nvSpPr>
        <p:spPr/>
        <p:txBody>
          <a:bodyPr rtlCol="0"/>
          <a:lstStyle>
            <a:lvl1pPr>
              <a:defRPr/>
            </a:lvl1pPr>
          </a:lstStyle>
          <a:p>
            <a:pPr>
              <a:defRPr/>
            </a:pPr>
            <a:r>
              <a:rPr lang="en-US" smtClean="0"/>
              <a:t>11/5/2020</a:t>
            </a:r>
            <a:endParaRPr lang="en-US"/>
          </a:p>
        </p:txBody>
      </p:sp>
      <p:sp>
        <p:nvSpPr>
          <p:cNvPr id="12" name="Slide Number Placeholder 21">
            <a:extLst>
              <a:ext uri="{FF2B5EF4-FFF2-40B4-BE49-F238E27FC236}">
                <a16:creationId xmlns:a16="http://schemas.microsoft.com/office/drawing/2014/main" xmlns="" id="{F0C68CEE-3A7F-0CA5-1B4B-134B94DC5205}"/>
              </a:ext>
            </a:extLst>
          </p:cNvPr>
          <p:cNvSpPr>
            <a:spLocks noGrp="1"/>
          </p:cNvSpPr>
          <p:nvPr>
            <p:ph type="sldNum" sz="quarter" idx="11"/>
          </p:nvPr>
        </p:nvSpPr>
        <p:spPr/>
        <p:txBody>
          <a:bodyPr/>
          <a:lstStyle>
            <a:lvl1pPr>
              <a:defRPr/>
            </a:lvl1pPr>
          </a:lstStyle>
          <a:p>
            <a:pPr>
              <a:defRPr/>
            </a:pPr>
            <a:fld id="{CDAE6D21-1E7E-4D31-B673-8AE850105099}" type="slidenum">
              <a:rPr lang="en-US" altLang="en-US"/>
              <a:pPr>
                <a:defRPr/>
              </a:pPr>
              <a:t>‹#›</a:t>
            </a:fld>
            <a:endParaRPr lang="en-US" altLang="en-US"/>
          </a:p>
        </p:txBody>
      </p:sp>
      <p:sp>
        <p:nvSpPr>
          <p:cNvPr id="13" name="Footer Placeholder 22">
            <a:extLst>
              <a:ext uri="{FF2B5EF4-FFF2-40B4-BE49-F238E27FC236}">
                <a16:creationId xmlns:a16="http://schemas.microsoft.com/office/drawing/2014/main" xmlns="" id="{21C14A27-58A6-D995-15EA-B7D6C3EAE8DA}"/>
              </a:ext>
            </a:extLst>
          </p:cNvPr>
          <p:cNvSpPr>
            <a:spLocks noGrp="1"/>
          </p:cNvSpPr>
          <p:nvPr>
            <p:ph type="ftr" sz="quarter" idx="12"/>
          </p:nvPr>
        </p:nvSpPr>
        <p:spPr/>
        <p:txBody>
          <a:bodyPr rtlCol="0"/>
          <a:lstStyle>
            <a:lvl1pPr>
              <a:defRPr/>
            </a:lvl1pPr>
          </a:lstStyle>
          <a:p>
            <a:pPr>
              <a:defRPr/>
            </a:pPr>
            <a:r>
              <a:rPr lang="en-US"/>
              <a:t>MRU 30.04.2021</a:t>
            </a:r>
          </a:p>
        </p:txBody>
      </p:sp>
    </p:spTree>
    <p:extLst>
      <p:ext uri="{BB962C8B-B14F-4D97-AF65-F5344CB8AC3E}">
        <p14:creationId xmlns:p14="http://schemas.microsoft.com/office/powerpoint/2010/main" val="1250489067"/>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Straight Connector 4">
            <a:extLst>
              <a:ext uri="{FF2B5EF4-FFF2-40B4-BE49-F238E27FC236}">
                <a16:creationId xmlns:a16="http://schemas.microsoft.com/office/drawing/2014/main" xmlns="" id="{8B04DB00-2409-536E-ECF4-35FFFD47B9F2}"/>
              </a:ext>
            </a:extLst>
          </p:cNvPr>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6" name="Oval 5">
            <a:extLst>
              <a:ext uri="{FF2B5EF4-FFF2-40B4-BE49-F238E27FC236}">
                <a16:creationId xmlns:a16="http://schemas.microsoft.com/office/drawing/2014/main" xmlns="" id="{D1BE534E-AEF3-F07F-0861-DCA030C0992C}"/>
              </a:ext>
            </a:extLst>
          </p:cNvPr>
          <p:cNvSpPr/>
          <p:nvPr/>
        </p:nvSpPr>
        <p:spPr>
          <a:xfrm>
            <a:off x="8156575" y="5715000"/>
            <a:ext cx="549275" cy="549275"/>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Straight Connector 16">
            <a:extLst>
              <a:ext uri="{FF2B5EF4-FFF2-40B4-BE49-F238E27FC236}">
                <a16:creationId xmlns:a16="http://schemas.microsoft.com/office/drawing/2014/main" xmlns="" id="{8B192888-88CC-2F1A-63C1-7EADAA60D81C}"/>
              </a:ext>
            </a:extLst>
          </p:cNvPr>
          <p:cNvSpPr>
            <a:spLocks noChangeShapeType="1"/>
          </p:cNvSpPr>
          <p:nvPr/>
        </p:nvSpPr>
        <p:spPr bwMode="auto">
          <a:xfrm>
            <a:off x="8991600" y="0"/>
            <a:ext cx="0" cy="6858000"/>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 name="Rectangle 7">
            <a:extLst>
              <a:ext uri="{FF2B5EF4-FFF2-40B4-BE49-F238E27FC236}">
                <a16:creationId xmlns:a16="http://schemas.microsoft.com/office/drawing/2014/main" xmlns="" id="{E843C0B7-70FB-DE1D-B922-D4B4AD597054}"/>
              </a:ext>
            </a:extLst>
          </p:cNvPr>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Straight Connector 18">
            <a:extLst>
              <a:ext uri="{FF2B5EF4-FFF2-40B4-BE49-F238E27FC236}">
                <a16:creationId xmlns:a16="http://schemas.microsoft.com/office/drawing/2014/main" xmlns="" id="{BF098295-9D99-DEE0-9D64-47EE505D2C3B}"/>
              </a:ext>
            </a:extLst>
          </p:cNvPr>
          <p:cNvSpPr>
            <a:spLocks noChangeShapeType="1"/>
          </p:cNvSpPr>
          <p:nvPr/>
        </p:nvSpPr>
        <p:spPr bwMode="auto">
          <a:xfrm>
            <a:off x="8915400" y="0"/>
            <a:ext cx="0" cy="6858000"/>
          </a:xfrm>
          <a:prstGeom prst="line">
            <a:avLst/>
          </a:prstGeom>
          <a:noFill/>
          <a:ln w="9525"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0" name="Straight Connector 9">
            <a:extLst>
              <a:ext uri="{FF2B5EF4-FFF2-40B4-BE49-F238E27FC236}">
                <a16:creationId xmlns:a16="http://schemas.microsoft.com/office/drawing/2014/main" xmlns="" id="{28040942-7A9B-6B90-64DA-5E53E9679123}"/>
              </a:ext>
            </a:extLst>
          </p:cNvPr>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dirty="0">
              <a:latin typeface="+mn-lt"/>
              <a:cs typeface="+mn-cs"/>
            </a:endParaRPr>
          </a:p>
        </p:txBody>
      </p:sp>
      <p:sp>
        <p:nvSpPr>
          <p:cNvPr id="11" name="Straight Connector 20">
            <a:extLst>
              <a:ext uri="{FF2B5EF4-FFF2-40B4-BE49-F238E27FC236}">
                <a16:creationId xmlns:a16="http://schemas.microsoft.com/office/drawing/2014/main" xmlns="" id="{90974900-BDFF-12A0-0472-9B82FE9F0715}"/>
              </a:ext>
            </a:extLst>
          </p:cNvPr>
          <p:cNvSpPr>
            <a:spLocks noChangeShapeType="1"/>
          </p:cNvSpPr>
          <p:nvPr/>
        </p:nvSpPr>
        <p:spPr bwMode="auto">
          <a:xfrm>
            <a:off x="6192838" y="0"/>
            <a:ext cx="0" cy="6858000"/>
          </a:xfrm>
          <a:prstGeom prst="line">
            <a:avLst/>
          </a:prstGeom>
          <a:noFill/>
          <a:ln w="12700"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 name="Title 1"/>
          <p:cNvSpPr>
            <a:spLocks noGrp="1"/>
          </p:cNvSpPr>
          <p:nvPr>
            <p:ph type="title"/>
          </p:nvPr>
        </p:nvSpPr>
        <p:spPr>
          <a:xfrm rot="5400000">
            <a:off x="3350133" y="3200400"/>
            <a:ext cx="6309360" cy="457200"/>
          </a:xfrm>
        </p:spPr>
        <p:txBody>
          <a:bodyPr/>
          <a:lstStyle>
            <a:lvl1pPr algn="l">
              <a:buNone/>
              <a:defRPr sz="2000" b="1"/>
            </a:lvl1pPr>
          </a:lstStyle>
          <a:p>
            <a:r>
              <a:rPr lang="en-US"/>
              <a:t>Click to edit Master title style</a:t>
            </a:r>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ormAutofit/>
          </a:bodyPr>
          <a:lstStyle>
            <a:lvl1pPr marL="0" indent="0">
              <a:buNone/>
              <a:defRPr sz="3200"/>
            </a:lvl1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spcCol="274320" rtlCol="0" fromWordArt="0" forceAA="0">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a:r>
              <a:rPr lang="en-US"/>
              <a:t>Click to edit Master text styles</a:t>
            </a:r>
          </a:p>
        </p:txBody>
      </p:sp>
      <p:sp>
        <p:nvSpPr>
          <p:cNvPr id="12" name="Date Placeholder 16">
            <a:extLst>
              <a:ext uri="{FF2B5EF4-FFF2-40B4-BE49-F238E27FC236}">
                <a16:creationId xmlns:a16="http://schemas.microsoft.com/office/drawing/2014/main" xmlns="" id="{14B8DAC9-0AFE-8424-BBEC-97600B70CF33}"/>
              </a:ext>
            </a:extLst>
          </p:cNvPr>
          <p:cNvSpPr>
            <a:spLocks noGrp="1"/>
          </p:cNvSpPr>
          <p:nvPr>
            <p:ph type="dt" sz="half" idx="10"/>
          </p:nvPr>
        </p:nvSpPr>
        <p:spPr/>
        <p:txBody>
          <a:bodyPr rtlCol="0"/>
          <a:lstStyle>
            <a:lvl1pPr>
              <a:defRPr/>
            </a:lvl1pPr>
          </a:lstStyle>
          <a:p>
            <a:pPr>
              <a:defRPr/>
            </a:pPr>
            <a:r>
              <a:rPr lang="en-US" smtClean="0"/>
              <a:t>11/5/2020</a:t>
            </a:r>
            <a:endParaRPr lang="en-US"/>
          </a:p>
        </p:txBody>
      </p:sp>
      <p:sp>
        <p:nvSpPr>
          <p:cNvPr id="13" name="Slide Number Placeholder 17">
            <a:extLst>
              <a:ext uri="{FF2B5EF4-FFF2-40B4-BE49-F238E27FC236}">
                <a16:creationId xmlns:a16="http://schemas.microsoft.com/office/drawing/2014/main" xmlns="" id="{5A483B79-A533-800F-350F-2DBC80485248}"/>
              </a:ext>
            </a:extLst>
          </p:cNvPr>
          <p:cNvSpPr>
            <a:spLocks noGrp="1"/>
          </p:cNvSpPr>
          <p:nvPr>
            <p:ph type="sldNum" sz="quarter" idx="11"/>
          </p:nvPr>
        </p:nvSpPr>
        <p:spPr/>
        <p:txBody>
          <a:bodyPr/>
          <a:lstStyle>
            <a:lvl1pPr>
              <a:defRPr/>
            </a:lvl1pPr>
          </a:lstStyle>
          <a:p>
            <a:pPr>
              <a:defRPr/>
            </a:pPr>
            <a:fld id="{8C25BDA0-37D2-4A72-8639-9AFA356F2321}" type="slidenum">
              <a:rPr lang="en-US" altLang="en-US"/>
              <a:pPr>
                <a:defRPr/>
              </a:pPr>
              <a:t>‹#›</a:t>
            </a:fld>
            <a:endParaRPr lang="en-US" altLang="en-US"/>
          </a:p>
        </p:txBody>
      </p:sp>
      <p:sp>
        <p:nvSpPr>
          <p:cNvPr id="14" name="Footer Placeholder 20">
            <a:extLst>
              <a:ext uri="{FF2B5EF4-FFF2-40B4-BE49-F238E27FC236}">
                <a16:creationId xmlns:a16="http://schemas.microsoft.com/office/drawing/2014/main" xmlns="" id="{D80E40A6-EE6B-7638-493A-C1FA3A2C386C}"/>
              </a:ext>
            </a:extLst>
          </p:cNvPr>
          <p:cNvSpPr>
            <a:spLocks noGrp="1"/>
          </p:cNvSpPr>
          <p:nvPr>
            <p:ph type="ftr" sz="quarter" idx="12"/>
          </p:nvPr>
        </p:nvSpPr>
        <p:spPr/>
        <p:txBody>
          <a:bodyPr rtlCol="0"/>
          <a:lstStyle>
            <a:lvl1pPr>
              <a:defRPr/>
            </a:lvl1pPr>
          </a:lstStyle>
          <a:p>
            <a:pPr>
              <a:defRPr/>
            </a:pPr>
            <a:r>
              <a:rPr lang="en-US"/>
              <a:t>MRU 30.04.2021</a:t>
            </a:r>
          </a:p>
        </p:txBody>
      </p:sp>
    </p:spTree>
    <p:extLst>
      <p:ext uri="{BB962C8B-B14F-4D97-AF65-F5344CB8AC3E}">
        <p14:creationId xmlns:p14="http://schemas.microsoft.com/office/powerpoint/2010/main" val="3451538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Straight Connector 15">
            <a:extLst>
              <a:ext uri="{FF2B5EF4-FFF2-40B4-BE49-F238E27FC236}">
                <a16:creationId xmlns:a16="http://schemas.microsoft.com/office/drawing/2014/main" xmlns="" id="{0F5D0AF3-2D04-CE8F-E828-393DEBA9C18D}"/>
              </a:ext>
            </a:extLst>
          </p:cNvPr>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dirty="0">
              <a:latin typeface="+mn-lt"/>
              <a:cs typeface="+mn-cs"/>
            </a:endParaRPr>
          </a:p>
        </p:txBody>
      </p:sp>
      <p:sp>
        <p:nvSpPr>
          <p:cNvPr id="22" name="Title Placeholder 21">
            <a:extLst>
              <a:ext uri="{FF2B5EF4-FFF2-40B4-BE49-F238E27FC236}">
                <a16:creationId xmlns:a16="http://schemas.microsoft.com/office/drawing/2014/main" xmlns="" id="{7DDF7CF3-7FCA-05E3-8CE6-507662EAEFE0}"/>
              </a:ext>
            </a:extLst>
          </p:cNvPr>
          <p:cNvSpPr>
            <a:spLocks noGrp="1"/>
          </p:cNvSpPr>
          <p:nvPr>
            <p:ph type="title"/>
          </p:nvPr>
        </p:nvSpPr>
        <p:spPr>
          <a:xfrm>
            <a:off x="457200" y="274638"/>
            <a:ext cx="7467600" cy="1143000"/>
          </a:xfrm>
          <a:prstGeom prst="rect">
            <a:avLst/>
          </a:prstGeom>
        </p:spPr>
        <p:txBody>
          <a:bodyPr vert="horz" anchor="b">
            <a:normAutofit/>
          </a:bodyPr>
          <a:lstStyle/>
          <a:p>
            <a:r>
              <a:rPr lang="en-US"/>
              <a:t>Click to edit Master title style</a:t>
            </a:r>
          </a:p>
        </p:txBody>
      </p:sp>
      <p:sp>
        <p:nvSpPr>
          <p:cNvPr id="1028" name="Text Placeholder 12">
            <a:extLst>
              <a:ext uri="{FF2B5EF4-FFF2-40B4-BE49-F238E27FC236}">
                <a16:creationId xmlns:a16="http://schemas.microsoft.com/office/drawing/2014/main" xmlns="" id="{627CEC5A-33D3-3B26-8223-DF4EFE511F1F}"/>
              </a:ext>
            </a:extLst>
          </p:cNvPr>
          <p:cNvSpPr>
            <a:spLocks noGrp="1"/>
          </p:cNvSpPr>
          <p:nvPr>
            <p:ph type="body" idx="1"/>
          </p:nvPr>
        </p:nvSpPr>
        <p:spPr bwMode="auto">
          <a:xfrm>
            <a:off x="457200" y="1600200"/>
            <a:ext cx="7467600" cy="487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4" name="Date Placeholder 13">
            <a:extLst>
              <a:ext uri="{FF2B5EF4-FFF2-40B4-BE49-F238E27FC236}">
                <a16:creationId xmlns:a16="http://schemas.microsoft.com/office/drawing/2014/main" xmlns="" id="{4EDF67C2-4FDF-697B-6039-156AF2831570}"/>
              </a:ext>
            </a:extLst>
          </p:cNvPr>
          <p:cNvSpPr>
            <a:spLocks noGrp="1"/>
          </p:cNvSpPr>
          <p:nvPr>
            <p:ph type="dt" sz="half" idx="2"/>
          </p:nvPr>
        </p:nvSpPr>
        <p:spPr>
          <a:xfrm rot="5400000">
            <a:off x="7589045" y="1081881"/>
            <a:ext cx="2011362" cy="384175"/>
          </a:xfrm>
          <a:prstGeom prst="rect">
            <a:avLst/>
          </a:prstGeom>
        </p:spPr>
        <p:txBody>
          <a:bodyPr vert="horz" anchor="ctr" anchorCtr="0"/>
          <a:lstStyle>
            <a:lvl1pPr algn="r" eaLnBrk="1" fontAlgn="auto" latinLnBrk="0" hangingPunct="1">
              <a:spcBef>
                <a:spcPts val="0"/>
              </a:spcBef>
              <a:spcAft>
                <a:spcPts val="0"/>
              </a:spcAft>
              <a:defRPr kumimoji="0" sz="1200">
                <a:solidFill>
                  <a:schemeClr val="tx2"/>
                </a:solidFill>
                <a:latin typeface="+mn-lt"/>
                <a:cs typeface="+mn-cs"/>
              </a:defRPr>
            </a:lvl1pPr>
          </a:lstStyle>
          <a:p>
            <a:pPr>
              <a:defRPr/>
            </a:pPr>
            <a:r>
              <a:rPr lang="en-US" smtClean="0"/>
              <a:t>11/5/2020</a:t>
            </a:r>
            <a:endParaRPr lang="en-US"/>
          </a:p>
        </p:txBody>
      </p:sp>
      <p:sp>
        <p:nvSpPr>
          <p:cNvPr id="3" name="Footer Placeholder 2">
            <a:extLst>
              <a:ext uri="{FF2B5EF4-FFF2-40B4-BE49-F238E27FC236}">
                <a16:creationId xmlns:a16="http://schemas.microsoft.com/office/drawing/2014/main" xmlns="" id="{48C55B92-9539-2727-EBBF-457DA7F3177A}"/>
              </a:ext>
            </a:extLst>
          </p:cNvPr>
          <p:cNvSpPr>
            <a:spLocks noGrp="1"/>
          </p:cNvSpPr>
          <p:nvPr>
            <p:ph type="ftr" sz="quarter" idx="3"/>
          </p:nvPr>
        </p:nvSpPr>
        <p:spPr>
          <a:xfrm rot="5400000">
            <a:off x="6989763" y="3736975"/>
            <a:ext cx="3200400" cy="365125"/>
          </a:xfrm>
          <a:prstGeom prst="rect">
            <a:avLst/>
          </a:prstGeom>
        </p:spPr>
        <p:txBody>
          <a:bodyPr vert="horz" anchor="ctr" anchorCtr="0"/>
          <a:lstStyle>
            <a:lvl1pPr algn="l" eaLnBrk="1" fontAlgn="auto" latinLnBrk="0" hangingPunct="1">
              <a:spcBef>
                <a:spcPts val="0"/>
              </a:spcBef>
              <a:spcAft>
                <a:spcPts val="0"/>
              </a:spcAft>
              <a:defRPr kumimoji="0" sz="1200">
                <a:solidFill>
                  <a:schemeClr val="tx2"/>
                </a:solidFill>
                <a:latin typeface="+mn-lt"/>
                <a:cs typeface="+mn-cs"/>
              </a:defRPr>
            </a:lvl1pPr>
          </a:lstStyle>
          <a:p>
            <a:pPr>
              <a:defRPr/>
            </a:pPr>
            <a:r>
              <a:rPr lang="en-US"/>
              <a:t>MRU 30.04.2021</a:t>
            </a:r>
          </a:p>
        </p:txBody>
      </p:sp>
      <p:sp>
        <p:nvSpPr>
          <p:cNvPr id="7" name="Straight Connector 6">
            <a:extLst>
              <a:ext uri="{FF2B5EF4-FFF2-40B4-BE49-F238E27FC236}">
                <a16:creationId xmlns:a16="http://schemas.microsoft.com/office/drawing/2014/main" xmlns="" id="{01F32DEA-28D7-4195-2B4C-1A10B0A965E0}"/>
              </a:ext>
            </a:extLst>
          </p:cNvPr>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032" name="Straight Connector 8">
            <a:extLst>
              <a:ext uri="{FF2B5EF4-FFF2-40B4-BE49-F238E27FC236}">
                <a16:creationId xmlns:a16="http://schemas.microsoft.com/office/drawing/2014/main" xmlns="" id="{0849BCFE-2ECF-5242-D0DE-7260B0E682E3}"/>
              </a:ext>
            </a:extLst>
          </p:cNvPr>
          <p:cNvSpPr>
            <a:spLocks noChangeShapeType="1"/>
          </p:cNvSpPr>
          <p:nvPr/>
        </p:nvSpPr>
        <p:spPr bwMode="auto">
          <a:xfrm>
            <a:off x="8991600" y="0"/>
            <a:ext cx="0" cy="6858000"/>
          </a:xfrm>
          <a:prstGeom prst="line">
            <a:avLst/>
          </a:prstGeom>
          <a:noFill/>
          <a:ln w="19050"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0" name="Rectangle 9">
            <a:extLst>
              <a:ext uri="{FF2B5EF4-FFF2-40B4-BE49-F238E27FC236}">
                <a16:creationId xmlns:a16="http://schemas.microsoft.com/office/drawing/2014/main" xmlns="" id="{B7B12D61-2756-4C15-23D9-F2EF41F76ABB}"/>
              </a:ext>
            </a:extLst>
          </p:cNvPr>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034" name="Straight Connector 10">
            <a:extLst>
              <a:ext uri="{FF2B5EF4-FFF2-40B4-BE49-F238E27FC236}">
                <a16:creationId xmlns:a16="http://schemas.microsoft.com/office/drawing/2014/main" xmlns="" id="{B93C01B0-23B7-D596-E815-C8C3C2113040}"/>
              </a:ext>
            </a:extLst>
          </p:cNvPr>
          <p:cNvSpPr>
            <a:spLocks noChangeShapeType="1"/>
          </p:cNvSpPr>
          <p:nvPr/>
        </p:nvSpPr>
        <p:spPr bwMode="auto">
          <a:xfrm>
            <a:off x="8915400" y="0"/>
            <a:ext cx="0" cy="6858000"/>
          </a:xfrm>
          <a:prstGeom prst="line">
            <a:avLst/>
          </a:prstGeom>
          <a:noFill/>
          <a:ln w="9525"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2" name="Oval 11">
            <a:extLst>
              <a:ext uri="{FF2B5EF4-FFF2-40B4-BE49-F238E27FC236}">
                <a16:creationId xmlns:a16="http://schemas.microsoft.com/office/drawing/2014/main" xmlns="" id="{82449CDD-8E7E-F505-22E1-8874DC9A3069}"/>
              </a:ext>
            </a:extLst>
          </p:cNvPr>
          <p:cNvSpPr/>
          <p:nvPr/>
        </p:nvSpPr>
        <p:spPr>
          <a:xfrm>
            <a:off x="8156575" y="5715000"/>
            <a:ext cx="549275" cy="549275"/>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3" name="Slide Number Placeholder 22">
            <a:extLst>
              <a:ext uri="{FF2B5EF4-FFF2-40B4-BE49-F238E27FC236}">
                <a16:creationId xmlns:a16="http://schemas.microsoft.com/office/drawing/2014/main" xmlns="" id="{F8E20B16-A877-01E7-1503-E12C57B1BC21}"/>
              </a:ext>
            </a:extLst>
          </p:cNvPr>
          <p:cNvSpPr>
            <a:spLocks noGrp="1"/>
          </p:cNvSpPr>
          <p:nvPr>
            <p:ph type="sldNum" sz="quarter" idx="4"/>
          </p:nvPr>
        </p:nvSpPr>
        <p:spPr>
          <a:xfrm>
            <a:off x="8129588" y="5734050"/>
            <a:ext cx="609600" cy="520700"/>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1400" b="1">
                <a:solidFill>
                  <a:srgbClr val="FFFFFF"/>
                </a:solidFill>
                <a:latin typeface="Century Schoolbook" panose="02040604050505020304" pitchFamily="18" charset="0"/>
              </a:defRPr>
            </a:lvl1pPr>
          </a:lstStyle>
          <a:p>
            <a:pPr>
              <a:defRPr/>
            </a:pPr>
            <a:fld id="{0FA41CEA-1A85-4AE5-A8E4-5C3C1B485060}"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4329" r:id="rId1"/>
    <p:sldLayoutId id="2147484330" r:id="rId2"/>
    <p:sldLayoutId id="2147484331" r:id="rId3"/>
    <p:sldLayoutId id="2147484324" r:id="rId4"/>
    <p:sldLayoutId id="2147484325" r:id="rId5"/>
    <p:sldLayoutId id="2147484332" r:id="rId6"/>
    <p:sldLayoutId id="2147484326" r:id="rId7"/>
    <p:sldLayoutId id="2147484333" r:id="rId8"/>
    <p:sldLayoutId id="2147484334" r:id="rId9"/>
    <p:sldLayoutId id="2147484327" r:id="rId10"/>
    <p:sldLayoutId id="2147484328" r:id="rId11"/>
  </p:sldLayoutIdLst>
  <p:hf sldNum="0" hdr="0" ftr="0" dt="0"/>
  <p:txStyles>
    <p:titleStyle>
      <a:lvl1pPr algn="l" rtl="0" eaLnBrk="0" fontAlgn="base" hangingPunct="0">
        <a:spcBef>
          <a:spcPct val="0"/>
        </a:spcBef>
        <a:spcAft>
          <a:spcPct val="0"/>
        </a:spcAft>
        <a:defRPr sz="3000" kern="1200" cap="small">
          <a:solidFill>
            <a:schemeClr val="tx2"/>
          </a:solidFill>
          <a:latin typeface="+mj-lt"/>
          <a:ea typeface="+mj-ea"/>
          <a:cs typeface="+mj-cs"/>
        </a:defRPr>
      </a:lvl1pPr>
      <a:lvl2pPr algn="l" rtl="0" eaLnBrk="0" fontAlgn="base" hangingPunct="0">
        <a:spcBef>
          <a:spcPct val="0"/>
        </a:spcBef>
        <a:spcAft>
          <a:spcPct val="0"/>
        </a:spcAft>
        <a:defRPr sz="3000">
          <a:solidFill>
            <a:schemeClr val="tx2"/>
          </a:solidFill>
          <a:latin typeface="Century Schoolbook" pitchFamily="18" charset="0"/>
        </a:defRPr>
      </a:lvl2pPr>
      <a:lvl3pPr algn="l" rtl="0" eaLnBrk="0" fontAlgn="base" hangingPunct="0">
        <a:spcBef>
          <a:spcPct val="0"/>
        </a:spcBef>
        <a:spcAft>
          <a:spcPct val="0"/>
        </a:spcAft>
        <a:defRPr sz="3000">
          <a:solidFill>
            <a:schemeClr val="tx2"/>
          </a:solidFill>
          <a:latin typeface="Century Schoolbook" pitchFamily="18" charset="0"/>
        </a:defRPr>
      </a:lvl3pPr>
      <a:lvl4pPr algn="l" rtl="0" eaLnBrk="0" fontAlgn="base" hangingPunct="0">
        <a:spcBef>
          <a:spcPct val="0"/>
        </a:spcBef>
        <a:spcAft>
          <a:spcPct val="0"/>
        </a:spcAft>
        <a:defRPr sz="3000">
          <a:solidFill>
            <a:schemeClr val="tx2"/>
          </a:solidFill>
          <a:latin typeface="Century Schoolbook" pitchFamily="18" charset="0"/>
        </a:defRPr>
      </a:lvl4pPr>
      <a:lvl5pPr algn="l" rtl="0" eaLnBrk="0" fontAlgn="base" hangingPunct="0">
        <a:spcBef>
          <a:spcPct val="0"/>
        </a:spcBef>
        <a:spcAft>
          <a:spcPct val="0"/>
        </a:spcAft>
        <a:defRPr sz="3000">
          <a:solidFill>
            <a:schemeClr val="tx2"/>
          </a:solidFill>
          <a:latin typeface="Century Schoolbook" pitchFamily="18" charset="0"/>
        </a:defRPr>
      </a:lvl5pPr>
      <a:lvl6pPr marL="457200" algn="l" rtl="0" fontAlgn="base">
        <a:spcBef>
          <a:spcPct val="0"/>
        </a:spcBef>
        <a:spcAft>
          <a:spcPct val="0"/>
        </a:spcAft>
        <a:defRPr sz="3000">
          <a:solidFill>
            <a:schemeClr val="tx2"/>
          </a:solidFill>
          <a:latin typeface="Century Schoolbook" pitchFamily="18" charset="0"/>
        </a:defRPr>
      </a:lvl6pPr>
      <a:lvl7pPr marL="914400" algn="l" rtl="0" fontAlgn="base">
        <a:spcBef>
          <a:spcPct val="0"/>
        </a:spcBef>
        <a:spcAft>
          <a:spcPct val="0"/>
        </a:spcAft>
        <a:defRPr sz="3000">
          <a:solidFill>
            <a:schemeClr val="tx2"/>
          </a:solidFill>
          <a:latin typeface="Century Schoolbook" pitchFamily="18" charset="0"/>
        </a:defRPr>
      </a:lvl7pPr>
      <a:lvl8pPr marL="1371600" algn="l" rtl="0" fontAlgn="base">
        <a:spcBef>
          <a:spcPct val="0"/>
        </a:spcBef>
        <a:spcAft>
          <a:spcPct val="0"/>
        </a:spcAft>
        <a:defRPr sz="3000">
          <a:solidFill>
            <a:schemeClr val="tx2"/>
          </a:solidFill>
          <a:latin typeface="Century Schoolbook" pitchFamily="18" charset="0"/>
        </a:defRPr>
      </a:lvl8pPr>
      <a:lvl9pPr marL="1828800" algn="l" rtl="0" fontAlgn="base">
        <a:spcBef>
          <a:spcPct val="0"/>
        </a:spcBef>
        <a:spcAft>
          <a:spcPct val="0"/>
        </a:spcAft>
        <a:defRPr sz="3000">
          <a:solidFill>
            <a:schemeClr val="tx2"/>
          </a:solidFill>
          <a:latin typeface="Century Schoolbook" pitchFamily="18" charset="0"/>
        </a:defRPr>
      </a:lvl9pPr>
    </p:titleStyle>
    <p:bodyStyle>
      <a:lvl1pPr marL="273050" indent="-273050" algn="l" rtl="0" eaLnBrk="0" fontAlgn="base" hangingPunct="0">
        <a:spcBef>
          <a:spcPts val="600"/>
        </a:spcBef>
        <a:spcAft>
          <a:spcPct val="0"/>
        </a:spcAft>
        <a:buClr>
          <a:schemeClr val="accent1"/>
        </a:buClr>
        <a:buSzPct val="70000"/>
        <a:buFont typeface="Wingdings" panose="05000000000000000000" pitchFamily="2" charset="2"/>
        <a:buChar char=""/>
        <a:defRPr sz="2400" kern="1200">
          <a:solidFill>
            <a:schemeClr val="tx1"/>
          </a:solidFill>
          <a:latin typeface="+mn-lt"/>
          <a:ea typeface="+mn-ea"/>
          <a:cs typeface="+mn-cs"/>
        </a:defRPr>
      </a:lvl1pPr>
      <a:lvl2pPr marL="639763" indent="-273050" algn="l" rtl="0" eaLnBrk="0" fontAlgn="base" hangingPunct="0">
        <a:spcBef>
          <a:spcPct val="20000"/>
        </a:spcBef>
        <a:spcAft>
          <a:spcPct val="0"/>
        </a:spcAft>
        <a:buClr>
          <a:schemeClr val="accent1"/>
        </a:buClr>
        <a:buSzPct val="80000"/>
        <a:buFont typeface="Wingdings 2" panose="05020102010507070707" pitchFamily="18" charset="2"/>
        <a:buChar char=""/>
        <a:defRPr sz="2100" kern="1200">
          <a:solidFill>
            <a:schemeClr val="tx1"/>
          </a:solidFill>
          <a:latin typeface="+mn-lt"/>
          <a:ea typeface="+mn-ea"/>
          <a:cs typeface="+mn-cs"/>
        </a:defRPr>
      </a:lvl2pPr>
      <a:lvl3pPr marL="914400" indent="-182563" algn="l" rtl="0" eaLnBrk="0" fontAlgn="base" hangingPunct="0">
        <a:spcBef>
          <a:spcPct val="20000"/>
        </a:spcBef>
        <a:spcAft>
          <a:spcPct val="0"/>
        </a:spcAft>
        <a:buClr>
          <a:srgbClr val="E0752F"/>
        </a:buClr>
        <a:buSzPct val="60000"/>
        <a:buFont typeface="Wingdings" panose="05000000000000000000" pitchFamily="2" charset="2"/>
        <a:buChar char=""/>
        <a:defRPr sz="2400" kern="1200">
          <a:solidFill>
            <a:schemeClr val="tx1"/>
          </a:solidFill>
          <a:latin typeface="+mn-lt"/>
          <a:ea typeface="+mn-ea"/>
          <a:cs typeface="+mn-cs"/>
        </a:defRPr>
      </a:lvl3pPr>
      <a:lvl4pPr marL="1187450" indent="-182563" algn="l" rtl="0" eaLnBrk="0" fontAlgn="base" hangingPunct="0">
        <a:spcBef>
          <a:spcPct val="20000"/>
        </a:spcBef>
        <a:spcAft>
          <a:spcPct val="0"/>
        </a:spcAft>
        <a:buClr>
          <a:srgbClr val="FEC3AE"/>
        </a:buClr>
        <a:buSzPct val="60000"/>
        <a:buFont typeface="Wingdings" panose="05000000000000000000" pitchFamily="2" charset="2"/>
        <a:buChar char=""/>
        <a:defRPr sz="2000" kern="1200">
          <a:solidFill>
            <a:schemeClr val="tx1"/>
          </a:solidFill>
          <a:latin typeface="+mn-lt"/>
          <a:ea typeface="+mn-ea"/>
          <a:cs typeface="+mn-cs"/>
        </a:defRPr>
      </a:lvl4pPr>
      <a:lvl5pPr marL="1462088" indent="-182563" algn="l" rtl="0" eaLnBrk="0" fontAlgn="base" hangingPunct="0">
        <a:spcBef>
          <a:spcPct val="20000"/>
        </a:spcBef>
        <a:spcAft>
          <a:spcPct val="0"/>
        </a:spcAft>
        <a:buClr>
          <a:srgbClr val="BDCAE9"/>
        </a:buClr>
        <a:buSzPct val="68000"/>
        <a:buFont typeface="Wingdings 2" panose="05020102010507070707" pitchFamily="18" charset="2"/>
        <a:buChar char=""/>
        <a:defRPr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www.sciencedirect.com/topics/medicine-and-dentistry/ndyag-laser" TargetMode="External"/><Relationship Id="rId2" Type="http://schemas.openxmlformats.org/officeDocument/2006/relationships/hyperlink" Target="https://www.nirujahealthtech.com/understanding-the-different-types-of-skin-cancer/" TargetMode="External"/><Relationship Id="rId1" Type="http://schemas.openxmlformats.org/officeDocument/2006/relationships/slideLayout" Target="../slideLayouts/slideLayout2.xml"/><Relationship Id="rId4" Type="http://schemas.openxmlformats.org/officeDocument/2006/relationships/hyperlink" Target="https://www.ncbi.nlm.nih.gov/books/NBK285071/"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hyperlink" Target="https://www.physics-and-radio-electronics.com/electronic-devices-and-circuits/introduction/atom.html" TargetMode="External"/><Relationship Id="rId2" Type="http://schemas.openxmlformats.org/officeDocument/2006/relationships/hyperlink" Target="https://www.physics-and-radio-electronics.com/physics/laser/heliumneonlaser.html" TargetMode="Externa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32D8C6-A4CE-C781-44D6-AA4BB20A9F8B}"/>
              </a:ext>
            </a:extLst>
          </p:cNvPr>
          <p:cNvSpPr>
            <a:spLocks noGrp="1"/>
          </p:cNvSpPr>
          <p:nvPr>
            <p:ph type="ctrTitle"/>
          </p:nvPr>
        </p:nvSpPr>
        <p:spPr>
          <a:xfrm>
            <a:off x="1676400" y="1562100"/>
            <a:ext cx="6524625" cy="1028700"/>
          </a:xfrm>
        </p:spPr>
        <p:txBody>
          <a:bodyPr>
            <a:noAutofit/>
          </a:bodyPr>
          <a:lstStyle/>
          <a:p>
            <a:pPr algn="ctr" eaLnBrk="1" fontAlgn="auto" hangingPunct="1">
              <a:spcAft>
                <a:spcPts val="0"/>
              </a:spcAft>
              <a:defRPr/>
            </a:pPr>
            <a:r>
              <a:rPr lang="en-US" sz="3600" dirty="0">
                <a:solidFill>
                  <a:srgbClr val="C00000"/>
                </a:solidFill>
              </a:rPr>
              <a:t>UNIT-I: LASERS</a:t>
            </a:r>
            <a:endParaRPr lang="en-US" sz="3200" dirty="0">
              <a:solidFill>
                <a:srgbClr val="C00000"/>
              </a:solidFill>
            </a:endParaRPr>
          </a:p>
        </p:txBody>
      </p:sp>
      <p:sp>
        <p:nvSpPr>
          <p:cNvPr id="10243" name="Subtitle 2">
            <a:extLst>
              <a:ext uri="{FF2B5EF4-FFF2-40B4-BE49-F238E27FC236}">
                <a16:creationId xmlns:a16="http://schemas.microsoft.com/office/drawing/2014/main" xmlns="" id="{886C77A7-01CA-58E9-CD14-F508B041479A}"/>
              </a:ext>
            </a:extLst>
          </p:cNvPr>
          <p:cNvSpPr>
            <a:spLocks noGrp="1"/>
          </p:cNvSpPr>
          <p:nvPr>
            <p:ph type="subTitle" idx="1"/>
          </p:nvPr>
        </p:nvSpPr>
        <p:spPr>
          <a:xfrm>
            <a:off x="2286000" y="4495800"/>
            <a:ext cx="6172200" cy="1879600"/>
          </a:xfrm>
        </p:spPr>
        <p:txBody>
          <a:bodyPr/>
          <a:lstStyle/>
          <a:p>
            <a:pPr eaLnBrk="1" hangingPunct="1"/>
            <a:r>
              <a:rPr lang="en-US" altLang="en-US" sz="2400" dirty="0" err="1">
                <a:solidFill>
                  <a:srgbClr val="0000CC"/>
                </a:solidFill>
              </a:rPr>
              <a:t>Dr.A.Sivakami</a:t>
            </a:r>
            <a:r>
              <a:rPr lang="en-US" altLang="en-US" sz="2400" dirty="0">
                <a:solidFill>
                  <a:srgbClr val="0000CC"/>
                </a:solidFill>
              </a:rPr>
              <a:t>, </a:t>
            </a:r>
          </a:p>
          <a:p>
            <a:pPr eaLnBrk="1" hangingPunct="1"/>
            <a:r>
              <a:rPr lang="en-US" altLang="en-US" sz="2400" dirty="0" smtClean="0">
                <a:solidFill>
                  <a:srgbClr val="0000CC"/>
                </a:solidFill>
              </a:rPr>
              <a:t>Associate </a:t>
            </a:r>
            <a:r>
              <a:rPr lang="en-US" altLang="en-US" sz="2400" dirty="0">
                <a:solidFill>
                  <a:srgbClr val="0000CC"/>
                </a:solidFill>
              </a:rPr>
              <a:t>Professor, </a:t>
            </a:r>
          </a:p>
          <a:p>
            <a:pPr eaLnBrk="1" hangingPunct="1"/>
            <a:r>
              <a:rPr lang="en-US" altLang="en-US" sz="2400" dirty="0">
                <a:solidFill>
                  <a:srgbClr val="0000CC"/>
                </a:solidFill>
              </a:rPr>
              <a:t>Department of Physics,</a:t>
            </a:r>
          </a:p>
          <a:p>
            <a:pPr eaLnBrk="1" hangingPunct="1"/>
            <a:r>
              <a:rPr lang="en-US" altLang="en-US" sz="2400" dirty="0">
                <a:solidFill>
                  <a:srgbClr val="0000CC"/>
                </a:solidFill>
              </a:rPr>
              <a:t>Malla Reddy University, Hyderabad.</a:t>
            </a:r>
          </a:p>
        </p:txBody>
      </p:sp>
      <p:pic>
        <p:nvPicPr>
          <p:cNvPr id="10244" name="Picture 3" descr="MRU-Logo-1.png">
            <a:extLst>
              <a:ext uri="{FF2B5EF4-FFF2-40B4-BE49-F238E27FC236}">
                <a16:creationId xmlns:a16="http://schemas.microsoft.com/office/drawing/2014/main" xmlns="" id="{7A40DC2C-0E7F-CBC3-6F91-F41E018798B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5113" y="125413"/>
            <a:ext cx="8505825" cy="142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9E0E9088-D61C-DC05-AD48-8CFB3FD1AA86}"/>
              </a:ext>
            </a:extLst>
          </p:cNvPr>
          <p:cNvSpPr>
            <a:spLocks noGrp="1"/>
          </p:cNvSpPr>
          <p:nvPr>
            <p:ph sz="quarter" idx="1"/>
          </p:nvPr>
        </p:nvSpPr>
        <p:spPr>
          <a:xfrm>
            <a:off x="457200" y="228600"/>
            <a:ext cx="8229600" cy="6245225"/>
          </a:xfrm>
        </p:spPr>
        <p:txBody>
          <a:bodyPr/>
          <a:lstStyle/>
          <a:p>
            <a:pPr marL="0" indent="0" algn="just">
              <a:buFont typeface="Wingdings" panose="05000000000000000000" pitchFamily="2" charset="2"/>
              <a:buNone/>
              <a:defRPr/>
            </a:pPr>
            <a:r>
              <a:rPr lang="en-US" b="1" dirty="0">
                <a:solidFill>
                  <a:srgbClr val="FF0066"/>
                </a:solidFill>
              </a:rPr>
              <a:t>Initially Cr 3+ions are the ground state E1.When Xenon flash lamp (white)switched on</a:t>
            </a:r>
          </a:p>
          <a:p>
            <a:pPr marL="0" indent="0" algn="just">
              <a:buFont typeface="Wingdings" panose="05000000000000000000" pitchFamily="2" charset="2"/>
              <a:buNone/>
              <a:defRPr/>
            </a:pPr>
            <a:r>
              <a:rPr lang="en-US" b="1" dirty="0">
                <a:solidFill>
                  <a:srgbClr val="FF0066"/>
                </a:solidFill>
              </a:rPr>
              <a:t>Cr 3+ ions in the excited state (E3)</a:t>
            </a:r>
          </a:p>
          <a:p>
            <a:pPr algn="just">
              <a:buFontTx/>
              <a:buChar char="-"/>
              <a:defRPr/>
            </a:pPr>
            <a:r>
              <a:rPr lang="en-US" b="1" dirty="0">
                <a:solidFill>
                  <a:srgbClr val="FF0066"/>
                </a:solidFill>
              </a:rPr>
              <a:t>Absorb   green and blue wavelength 5600Å, 4500Å</a:t>
            </a:r>
          </a:p>
          <a:p>
            <a:pPr algn="just">
              <a:buFontTx/>
              <a:buChar char="-"/>
              <a:defRPr/>
            </a:pPr>
            <a:r>
              <a:rPr lang="en-US" b="1" dirty="0">
                <a:solidFill>
                  <a:srgbClr val="FF0066"/>
                </a:solidFill>
              </a:rPr>
              <a:t>After certain time Cr 3+ ions are falling to the level E2 (meta stable sate) by a non-radiative transition. </a:t>
            </a:r>
          </a:p>
          <a:p>
            <a:pPr algn="just">
              <a:buFontTx/>
              <a:buChar char="-"/>
              <a:defRPr/>
            </a:pPr>
            <a:r>
              <a:rPr lang="en-US" b="1" dirty="0">
                <a:solidFill>
                  <a:srgbClr val="FF0066"/>
                </a:solidFill>
              </a:rPr>
              <a:t>Continuous pumping helps the accumulation of Cr 3+ ions in the level E2 which gives population inversion between E2 &amp; E1.</a:t>
            </a:r>
          </a:p>
          <a:p>
            <a:pPr algn="just">
              <a:buFontTx/>
              <a:buChar char="-"/>
              <a:defRPr/>
            </a:pPr>
            <a:r>
              <a:rPr lang="en-US" b="1" dirty="0">
                <a:solidFill>
                  <a:srgbClr val="C00000"/>
                </a:solidFill>
              </a:rPr>
              <a:t>The emitted photons of red wavelength 6943Å reflected by the both mirrors and amplified. It emerged out of the semi transparent or 50% reflecting mirror in the form of strong beam</a:t>
            </a:r>
          </a:p>
          <a:p>
            <a:pPr algn="just">
              <a:buFontTx/>
              <a:buChar char="-"/>
              <a:defRPr/>
            </a:pPr>
            <a:endParaRPr lang="en-US" b="1" dirty="0">
              <a:solidFill>
                <a:srgbClr val="FF0066"/>
              </a:solidFill>
            </a:endParaRPr>
          </a:p>
          <a:p>
            <a:pPr>
              <a:buFontTx/>
              <a:buChar char="-"/>
              <a:defRPr/>
            </a:pPr>
            <a:endParaRPr lang="en-US" dirty="0"/>
          </a:p>
          <a:p>
            <a:pPr>
              <a:buFontTx/>
              <a:buChar char="-"/>
              <a:defRPr/>
            </a:pP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021AA8-DFD9-89E8-61BA-612FBB782D25}"/>
              </a:ext>
            </a:extLst>
          </p:cNvPr>
          <p:cNvSpPr>
            <a:spLocks noGrp="1"/>
          </p:cNvSpPr>
          <p:nvPr>
            <p:ph type="title"/>
          </p:nvPr>
        </p:nvSpPr>
        <p:spPr>
          <a:xfrm>
            <a:off x="457200" y="274638"/>
            <a:ext cx="7467600" cy="487362"/>
          </a:xfrm>
        </p:spPr>
        <p:txBody>
          <a:bodyPr/>
          <a:lstStyle/>
          <a:p>
            <a:pPr>
              <a:defRPr/>
            </a:pPr>
            <a:r>
              <a:rPr lang="en-US" sz="2400" b="1" dirty="0">
                <a:solidFill>
                  <a:schemeClr val="tx1"/>
                </a:solidFill>
              </a:rPr>
              <a:t>CHARATCERISTICS of RUBY laser</a:t>
            </a:r>
            <a:endParaRPr lang="en-IN" sz="2400" b="1" dirty="0">
              <a:solidFill>
                <a:schemeClr val="tx1"/>
              </a:solidFill>
            </a:endParaRPr>
          </a:p>
        </p:txBody>
      </p:sp>
      <p:sp>
        <p:nvSpPr>
          <p:cNvPr id="3" name="Content Placeholder 2">
            <a:extLst>
              <a:ext uri="{FF2B5EF4-FFF2-40B4-BE49-F238E27FC236}">
                <a16:creationId xmlns:a16="http://schemas.microsoft.com/office/drawing/2014/main" xmlns="" id="{465DD1D7-7415-F005-B8FB-8D5B07C68F85}"/>
              </a:ext>
            </a:extLst>
          </p:cNvPr>
          <p:cNvSpPr>
            <a:spLocks noGrp="1"/>
          </p:cNvSpPr>
          <p:nvPr>
            <p:ph sz="quarter" idx="1"/>
          </p:nvPr>
        </p:nvSpPr>
        <p:spPr>
          <a:xfrm>
            <a:off x="371475" y="762000"/>
            <a:ext cx="8035925" cy="5711825"/>
          </a:xfrm>
        </p:spPr>
        <p:txBody>
          <a:bodyPr/>
          <a:lstStyle/>
          <a:p>
            <a:pPr marL="0" indent="0" algn="just">
              <a:buFont typeface="Wingdings" panose="05000000000000000000" pitchFamily="2" charset="2"/>
              <a:buNone/>
            </a:pPr>
            <a:r>
              <a:rPr lang="en-US" altLang="en-US" sz="1800"/>
              <a:t>1</a:t>
            </a:r>
            <a:r>
              <a:rPr lang="en-US" altLang="en-US" sz="2000" b="1">
                <a:solidFill>
                  <a:srgbClr val="FF0066"/>
                </a:solidFill>
              </a:rPr>
              <a:t>. </a:t>
            </a:r>
            <a:r>
              <a:rPr lang="en-US" altLang="en-US" sz="2500" b="1">
                <a:solidFill>
                  <a:srgbClr val="FF0066"/>
                </a:solidFill>
              </a:rPr>
              <a:t>Type: Solid State Laser</a:t>
            </a:r>
          </a:p>
          <a:p>
            <a:pPr marL="0" indent="0" algn="just">
              <a:buFont typeface="Wingdings" panose="05000000000000000000" pitchFamily="2" charset="2"/>
              <a:buNone/>
            </a:pPr>
            <a:r>
              <a:rPr lang="en-US" altLang="en-US" sz="2500" b="1">
                <a:solidFill>
                  <a:srgbClr val="FF0066"/>
                </a:solidFill>
              </a:rPr>
              <a:t>2. Active Medium: Al2O3: Cr 3+ ions</a:t>
            </a:r>
          </a:p>
          <a:p>
            <a:pPr marL="0" indent="0" algn="just">
              <a:buFont typeface="Wingdings" panose="05000000000000000000" pitchFamily="2" charset="2"/>
              <a:buNone/>
            </a:pPr>
            <a:r>
              <a:rPr lang="en-US" altLang="en-US" sz="2500" b="1">
                <a:solidFill>
                  <a:srgbClr val="C00000"/>
                </a:solidFill>
              </a:rPr>
              <a:t>Active centre: Cr^3+ ions</a:t>
            </a:r>
          </a:p>
          <a:p>
            <a:pPr marL="0" indent="0" algn="just">
              <a:buFont typeface="Wingdings" panose="05000000000000000000" pitchFamily="2" charset="2"/>
              <a:buNone/>
            </a:pPr>
            <a:r>
              <a:rPr lang="en-US" altLang="en-US" sz="2500" b="1">
                <a:solidFill>
                  <a:srgbClr val="FF0066"/>
                </a:solidFill>
              </a:rPr>
              <a:t>3. Pumping method: Optical pumping</a:t>
            </a:r>
          </a:p>
          <a:p>
            <a:pPr marL="0" indent="0" algn="just">
              <a:buFont typeface="Wingdings" panose="05000000000000000000" pitchFamily="2" charset="2"/>
              <a:buNone/>
            </a:pPr>
            <a:r>
              <a:rPr lang="en-US" altLang="en-US" sz="2500" b="1">
                <a:solidFill>
                  <a:srgbClr val="FF0066"/>
                </a:solidFill>
              </a:rPr>
              <a:t>4. Pumping source: Xenon flash lamp</a:t>
            </a:r>
          </a:p>
          <a:p>
            <a:pPr marL="0" indent="0" algn="just">
              <a:buFont typeface="Wingdings" panose="05000000000000000000" pitchFamily="2" charset="2"/>
              <a:buNone/>
            </a:pPr>
            <a:r>
              <a:rPr lang="en-US" altLang="en-US" sz="2500" b="1">
                <a:solidFill>
                  <a:srgbClr val="FF0066"/>
                </a:solidFill>
              </a:rPr>
              <a:t>5. Optical resonator: Two ends of ruby rod polished with silver used as optical resonator. (one end is fully silvered &amp; other mirror partially silvered)</a:t>
            </a:r>
          </a:p>
          <a:p>
            <a:pPr marL="0" indent="0" algn="just">
              <a:buFont typeface="Wingdings" panose="05000000000000000000" pitchFamily="2" charset="2"/>
              <a:buNone/>
            </a:pPr>
            <a:r>
              <a:rPr lang="en-US" altLang="en-US" sz="2500" b="1">
                <a:solidFill>
                  <a:srgbClr val="FF0066"/>
                </a:solidFill>
              </a:rPr>
              <a:t>6. Power Output: </a:t>
            </a:r>
            <a:r>
              <a:rPr lang="en-US" altLang="en-US" sz="2500" b="1">
                <a:solidFill>
                  <a:srgbClr val="FF0000"/>
                </a:solidFill>
              </a:rPr>
              <a:t>10^4 -10^6 watts (high power output)</a:t>
            </a:r>
          </a:p>
          <a:p>
            <a:pPr marL="0" indent="0" algn="just">
              <a:buFont typeface="Wingdings" panose="05000000000000000000" pitchFamily="2" charset="2"/>
              <a:buNone/>
            </a:pPr>
            <a:r>
              <a:rPr lang="en-US" altLang="en-US" sz="2500" b="1">
                <a:solidFill>
                  <a:srgbClr val="FF0066"/>
                </a:solidFill>
              </a:rPr>
              <a:t>7. Nature of output: Pulsed light</a:t>
            </a:r>
          </a:p>
          <a:p>
            <a:pPr marL="0" indent="0" algn="just">
              <a:buFont typeface="Wingdings" panose="05000000000000000000" pitchFamily="2" charset="2"/>
              <a:buNone/>
            </a:pPr>
            <a:r>
              <a:rPr lang="en-US" altLang="en-US" sz="2500" b="1">
                <a:solidFill>
                  <a:srgbClr val="FF0066"/>
                </a:solidFill>
              </a:rPr>
              <a:t>8. Output Wavelength: 6943Å or 694.3 nm </a:t>
            </a:r>
          </a:p>
          <a:p>
            <a:pPr marL="0" indent="0">
              <a:buFont typeface="Wingdings" panose="05000000000000000000" pitchFamily="2" charset="2"/>
              <a:buNone/>
            </a:pPr>
            <a:endParaRPr lang="en-IN" altLang="en-US" sz="18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2F4AD3-6E19-47B1-3C65-8C5170BB7F5E}"/>
              </a:ext>
            </a:extLst>
          </p:cNvPr>
          <p:cNvSpPr>
            <a:spLocks noGrp="1"/>
          </p:cNvSpPr>
          <p:nvPr>
            <p:ph type="title"/>
          </p:nvPr>
        </p:nvSpPr>
        <p:spPr>
          <a:xfrm>
            <a:off x="477838" y="152400"/>
            <a:ext cx="7467600" cy="487363"/>
          </a:xfrm>
        </p:spPr>
        <p:txBody>
          <a:bodyPr/>
          <a:lstStyle/>
          <a:p>
            <a:pPr algn="ctr">
              <a:defRPr/>
            </a:pPr>
            <a:r>
              <a:rPr lang="en-US" sz="2400" b="1" dirty="0">
                <a:solidFill>
                  <a:srgbClr val="C00000"/>
                </a:solidFill>
              </a:rPr>
              <a:t>Advantages , Disadvantages &amp; Applications</a:t>
            </a:r>
            <a:endParaRPr lang="en-IN" sz="2400" b="1" dirty="0">
              <a:solidFill>
                <a:srgbClr val="C00000"/>
              </a:solidFill>
            </a:endParaRPr>
          </a:p>
        </p:txBody>
      </p:sp>
      <p:sp>
        <p:nvSpPr>
          <p:cNvPr id="3" name="Content Placeholder 2">
            <a:extLst>
              <a:ext uri="{FF2B5EF4-FFF2-40B4-BE49-F238E27FC236}">
                <a16:creationId xmlns:a16="http://schemas.microsoft.com/office/drawing/2014/main" xmlns="" id="{0D7EF271-69EE-BF84-7D47-04270769E6DF}"/>
              </a:ext>
            </a:extLst>
          </p:cNvPr>
          <p:cNvSpPr>
            <a:spLocks noGrp="1"/>
          </p:cNvSpPr>
          <p:nvPr>
            <p:ph sz="quarter" idx="1"/>
          </p:nvPr>
        </p:nvSpPr>
        <p:spPr>
          <a:xfrm>
            <a:off x="350838" y="588963"/>
            <a:ext cx="7950200" cy="6089650"/>
          </a:xfrm>
        </p:spPr>
        <p:txBody>
          <a:bodyPr/>
          <a:lstStyle/>
          <a:p>
            <a:pPr>
              <a:defRPr/>
            </a:pPr>
            <a:r>
              <a:rPr lang="en-US" sz="3200" dirty="0"/>
              <a:t>Advantages</a:t>
            </a:r>
          </a:p>
          <a:p>
            <a:pPr marL="457200" indent="-457200">
              <a:buFont typeface="Wingdings" panose="05000000000000000000" pitchFamily="2" charset="2"/>
              <a:buAutoNum type="arabicPeriod"/>
              <a:defRPr/>
            </a:pPr>
            <a:r>
              <a:rPr lang="en-US" sz="3200" b="1" dirty="0">
                <a:solidFill>
                  <a:srgbClr val="00B050"/>
                </a:solidFill>
              </a:rPr>
              <a:t>Its output intensity is high</a:t>
            </a:r>
          </a:p>
          <a:p>
            <a:pPr marL="457200" indent="-457200">
              <a:buFont typeface="Wingdings" panose="05000000000000000000" pitchFamily="2" charset="2"/>
              <a:buAutoNum type="arabicPeriod"/>
              <a:defRPr/>
            </a:pPr>
            <a:r>
              <a:rPr lang="en-US" sz="3200" b="1" dirty="0">
                <a:solidFill>
                  <a:srgbClr val="00B050"/>
                </a:solidFill>
              </a:rPr>
              <a:t>It has high acceptance band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F6ED23E-5D3F-19EE-1994-AF36A475F3FF}"/>
              </a:ext>
            </a:extLst>
          </p:cNvPr>
          <p:cNvSpPr>
            <a:spLocks noGrp="1"/>
          </p:cNvSpPr>
          <p:nvPr>
            <p:ph type="title"/>
          </p:nvPr>
        </p:nvSpPr>
        <p:spPr>
          <a:xfrm>
            <a:off x="477838" y="152400"/>
            <a:ext cx="7467600" cy="487363"/>
          </a:xfrm>
        </p:spPr>
        <p:txBody>
          <a:bodyPr/>
          <a:lstStyle/>
          <a:p>
            <a:pPr algn="ctr">
              <a:defRPr/>
            </a:pPr>
            <a:r>
              <a:rPr lang="en-US" sz="2400" b="1" dirty="0">
                <a:solidFill>
                  <a:srgbClr val="C00000"/>
                </a:solidFill>
              </a:rPr>
              <a:t>Advantages , Disadvantages &amp; Applications</a:t>
            </a:r>
            <a:endParaRPr lang="en-IN" sz="2400" b="1" dirty="0">
              <a:solidFill>
                <a:srgbClr val="C00000"/>
              </a:solidFill>
            </a:endParaRPr>
          </a:p>
        </p:txBody>
      </p:sp>
      <p:sp>
        <p:nvSpPr>
          <p:cNvPr id="3" name="Content Placeholder 2">
            <a:extLst>
              <a:ext uri="{FF2B5EF4-FFF2-40B4-BE49-F238E27FC236}">
                <a16:creationId xmlns:a16="http://schemas.microsoft.com/office/drawing/2014/main" xmlns="" id="{B51463D2-813E-DDC0-8522-C59CA2DE4C3D}"/>
              </a:ext>
            </a:extLst>
          </p:cNvPr>
          <p:cNvSpPr>
            <a:spLocks noGrp="1"/>
          </p:cNvSpPr>
          <p:nvPr>
            <p:ph sz="quarter" idx="1"/>
          </p:nvPr>
        </p:nvSpPr>
        <p:spPr>
          <a:xfrm>
            <a:off x="350838" y="588963"/>
            <a:ext cx="7950200" cy="6089650"/>
          </a:xfrm>
        </p:spPr>
        <p:txBody>
          <a:bodyPr/>
          <a:lstStyle/>
          <a:p>
            <a:pPr marL="0" indent="0">
              <a:buFont typeface="Wingdings" panose="05000000000000000000" pitchFamily="2" charset="2"/>
              <a:buNone/>
              <a:defRPr/>
            </a:pPr>
            <a:r>
              <a:rPr lang="en-US" sz="2600" dirty="0"/>
              <a:t>Disadvantages</a:t>
            </a:r>
          </a:p>
          <a:p>
            <a:pPr marL="457200" indent="-457200" algn="just">
              <a:buFont typeface="Wingdings" panose="05000000000000000000" pitchFamily="2" charset="2"/>
              <a:buAutoNum type="arabicPeriod"/>
              <a:defRPr/>
            </a:pPr>
            <a:r>
              <a:rPr lang="en-US" sz="2800" b="1" dirty="0">
                <a:solidFill>
                  <a:srgbClr val="FF0000"/>
                </a:solidFill>
              </a:rPr>
              <a:t>The efficiency of ruby laser is very low because only green component of the pumping light is used while the rest of components are left unused.</a:t>
            </a:r>
          </a:p>
          <a:p>
            <a:pPr marL="457200" indent="-457200" algn="just">
              <a:buFont typeface="Wingdings" panose="05000000000000000000" pitchFamily="2" charset="2"/>
              <a:buAutoNum type="arabicPeriod"/>
              <a:defRPr/>
            </a:pPr>
            <a:r>
              <a:rPr lang="en-US" sz="2800" b="1" dirty="0">
                <a:solidFill>
                  <a:srgbClr val="FF0000"/>
                </a:solidFill>
              </a:rPr>
              <a:t> The laser output is not continuous but occurs in the form of pulses of microseconds duration.</a:t>
            </a:r>
          </a:p>
          <a:p>
            <a:pPr marL="457200" indent="-457200" algn="just">
              <a:buFont typeface="Wingdings" panose="05000000000000000000" pitchFamily="2" charset="2"/>
              <a:buAutoNum type="arabicPeriod"/>
              <a:defRPr/>
            </a:pPr>
            <a:r>
              <a:rPr lang="en-US" sz="2800" b="1" dirty="0">
                <a:solidFill>
                  <a:srgbClr val="FF0000"/>
                </a:solidFill>
              </a:rPr>
              <a:t>The defects due to crystalline imperfection are also present in this laser</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2B3FF9F-134B-2CAB-6613-88B3FFE2FE59}"/>
              </a:ext>
            </a:extLst>
          </p:cNvPr>
          <p:cNvSpPr>
            <a:spLocks noGrp="1"/>
          </p:cNvSpPr>
          <p:nvPr>
            <p:ph type="title"/>
          </p:nvPr>
        </p:nvSpPr>
        <p:spPr>
          <a:xfrm>
            <a:off x="457200" y="274638"/>
            <a:ext cx="7467600" cy="487362"/>
          </a:xfrm>
        </p:spPr>
        <p:txBody>
          <a:bodyPr/>
          <a:lstStyle/>
          <a:p>
            <a:pPr algn="ctr">
              <a:defRPr/>
            </a:pPr>
            <a:r>
              <a:rPr lang="en-US" sz="2400" b="1" dirty="0">
                <a:solidFill>
                  <a:srgbClr val="C00000"/>
                </a:solidFill>
              </a:rPr>
              <a:t>Applications</a:t>
            </a:r>
            <a:endParaRPr lang="en-IN" sz="2400" b="1" dirty="0">
              <a:solidFill>
                <a:srgbClr val="C00000"/>
              </a:solidFill>
            </a:endParaRPr>
          </a:p>
        </p:txBody>
      </p:sp>
      <p:sp>
        <p:nvSpPr>
          <p:cNvPr id="23555" name="Content Placeholder 2">
            <a:extLst>
              <a:ext uri="{FF2B5EF4-FFF2-40B4-BE49-F238E27FC236}">
                <a16:creationId xmlns:a16="http://schemas.microsoft.com/office/drawing/2014/main" xmlns="" id="{6DF526AA-BFA8-52C5-D25B-3640F6E7FB58}"/>
              </a:ext>
            </a:extLst>
          </p:cNvPr>
          <p:cNvSpPr>
            <a:spLocks noGrp="1"/>
          </p:cNvSpPr>
          <p:nvPr>
            <p:ph sz="quarter" idx="1"/>
          </p:nvPr>
        </p:nvSpPr>
        <p:spPr>
          <a:xfrm>
            <a:off x="457200" y="762000"/>
            <a:ext cx="7950200" cy="5711825"/>
          </a:xfrm>
        </p:spPr>
        <p:txBody>
          <a:bodyPr/>
          <a:lstStyle/>
          <a:p>
            <a:pPr marL="0" indent="0" algn="just">
              <a:buFont typeface="Wingdings" panose="05000000000000000000" pitchFamily="2" charset="2"/>
              <a:buNone/>
            </a:pPr>
            <a:r>
              <a:rPr lang="en-IN" altLang="en-US" sz="2800"/>
              <a:t>Applications</a:t>
            </a:r>
          </a:p>
          <a:p>
            <a:pPr marL="0" indent="0" algn="just">
              <a:buFont typeface="Wingdings" panose="05000000000000000000" pitchFamily="2" charset="2"/>
              <a:buNone/>
            </a:pPr>
            <a:r>
              <a:rPr lang="en-US" altLang="en-US" sz="2800" b="1"/>
              <a:t>1.Many non-destructive testing labs use ruby lasers to create holograms of large objects such as aircraft tires to look for weaknesses in the lining </a:t>
            </a:r>
          </a:p>
          <a:p>
            <a:pPr marL="0" indent="0" algn="just">
              <a:buFont typeface="Wingdings" panose="05000000000000000000" pitchFamily="2" charset="2"/>
              <a:buNone/>
            </a:pPr>
            <a:r>
              <a:rPr lang="en-US" altLang="en-US" sz="2800" b="1"/>
              <a:t>2. It is used to find distance between planets</a:t>
            </a:r>
          </a:p>
          <a:p>
            <a:pPr marL="0" indent="0" algn="just">
              <a:buFont typeface="Wingdings" panose="05000000000000000000" pitchFamily="2" charset="2"/>
              <a:buNone/>
            </a:pPr>
            <a:r>
              <a:rPr lang="en-US" altLang="en-US" sz="2800" b="1"/>
              <a:t>3. Ruby lasers were used extensively in tattoo and hair removal</a:t>
            </a:r>
            <a:endParaRPr lang="en-IN" altLang="en-US" sz="2800"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FFB7ADB-08A3-410A-259C-56FAF5C631FF}"/>
              </a:ext>
            </a:extLst>
          </p:cNvPr>
          <p:cNvSpPr>
            <a:spLocks noGrp="1"/>
          </p:cNvSpPr>
          <p:nvPr>
            <p:ph type="title"/>
          </p:nvPr>
        </p:nvSpPr>
        <p:spPr>
          <a:xfrm>
            <a:off x="457200" y="274638"/>
            <a:ext cx="7467600" cy="334962"/>
          </a:xfrm>
        </p:spPr>
        <p:txBody>
          <a:bodyPr>
            <a:normAutofit fontScale="90000"/>
          </a:bodyPr>
          <a:lstStyle/>
          <a:p>
            <a:pPr algn="ctr">
              <a:defRPr/>
            </a:pPr>
            <a:r>
              <a:rPr lang="en-US" sz="2400" b="1" dirty="0">
                <a:solidFill>
                  <a:srgbClr val="FF0000"/>
                </a:solidFill>
              </a:rPr>
              <a:t>Helium-Neon Laser </a:t>
            </a:r>
            <a:endParaRPr lang="en-IN" sz="2400" b="1" dirty="0">
              <a:solidFill>
                <a:srgbClr val="FF0000"/>
              </a:solidFill>
            </a:endParaRPr>
          </a:p>
        </p:txBody>
      </p:sp>
      <p:sp>
        <p:nvSpPr>
          <p:cNvPr id="3" name="Content Placeholder 2">
            <a:extLst>
              <a:ext uri="{FF2B5EF4-FFF2-40B4-BE49-F238E27FC236}">
                <a16:creationId xmlns:a16="http://schemas.microsoft.com/office/drawing/2014/main" xmlns="" id="{8BA4A768-FFA3-7FC4-F69E-70AA2A6F4F1D}"/>
              </a:ext>
            </a:extLst>
          </p:cNvPr>
          <p:cNvSpPr>
            <a:spLocks noGrp="1"/>
          </p:cNvSpPr>
          <p:nvPr>
            <p:ph sz="quarter" idx="1"/>
          </p:nvPr>
        </p:nvSpPr>
        <p:spPr>
          <a:xfrm>
            <a:off x="228600" y="222250"/>
            <a:ext cx="8331200" cy="6361113"/>
          </a:xfrm>
        </p:spPr>
        <p:txBody>
          <a:bodyPr/>
          <a:lstStyle/>
          <a:p>
            <a:pPr marL="0" indent="0">
              <a:buFont typeface="Wingdings" panose="05000000000000000000" pitchFamily="2" charset="2"/>
              <a:buNone/>
              <a:defRPr/>
            </a:pPr>
            <a:r>
              <a:rPr lang="en-US" sz="2800" dirty="0"/>
              <a:t>He-Ne Laser</a:t>
            </a:r>
          </a:p>
          <a:p>
            <a:pPr marL="457200" indent="-457200">
              <a:buFont typeface="Wingdings" panose="05000000000000000000" pitchFamily="2" charset="2"/>
              <a:buAutoNum type="arabicPeriod"/>
              <a:defRPr/>
            </a:pPr>
            <a:r>
              <a:rPr lang="en-US" sz="2800" dirty="0"/>
              <a:t>Principle:</a:t>
            </a:r>
          </a:p>
          <a:p>
            <a:pPr marL="0" indent="0">
              <a:buFont typeface="Wingdings" panose="05000000000000000000" pitchFamily="2" charset="2"/>
              <a:buNone/>
              <a:defRPr/>
            </a:pPr>
            <a:r>
              <a:rPr lang="en-US" sz="3200" b="1" dirty="0">
                <a:solidFill>
                  <a:srgbClr val="00B050"/>
                </a:solidFill>
                <a:latin typeface="Times New Roman" panose="02020603050405020304" pitchFamily="18" charset="0"/>
                <a:ea typeface="Calibri" panose="020F0502020204030204" pitchFamily="34" charset="0"/>
                <a:cs typeface="Times New Roman" panose="02020603050405020304" pitchFamily="18" charset="0"/>
              </a:rPr>
              <a:t>The He-Ne laser active medium consists of two gases which do not interact form a molecule. Therefore He-Ne laser is one type of atomic gas laser and also called as Four level laser.</a:t>
            </a:r>
          </a:p>
          <a:p>
            <a:pPr marL="0" indent="0">
              <a:buFont typeface="Wingdings" panose="05000000000000000000" pitchFamily="2" charset="2"/>
              <a:buNone/>
              <a:defRPr/>
            </a:pPr>
            <a:r>
              <a:rPr lang="en-US" sz="2800" b="1" dirty="0">
                <a:solidFill>
                  <a:srgbClr val="00B050"/>
                </a:solidFill>
                <a:latin typeface="Times New Roman" panose="02020603050405020304" pitchFamily="18" charset="0"/>
                <a:ea typeface="Calibri" panose="020F0502020204030204" pitchFamily="34" charset="0"/>
                <a:cs typeface="Times New Roman" panose="02020603050405020304" pitchFamily="18" charset="0"/>
              </a:rPr>
              <a:t>2. </a:t>
            </a:r>
            <a:r>
              <a:rPr lang="en-US" sz="2800" b="1" dirty="0">
                <a:latin typeface="Calibri" panose="020F0502020204030204" pitchFamily="34" charset="0"/>
                <a:ea typeface="Calibri" panose="020F0502020204030204" pitchFamily="34" charset="0"/>
                <a:cs typeface="Calibri" panose="020F0502020204030204" pitchFamily="34" charset="0"/>
              </a:rPr>
              <a:t>CONSTRUCTION</a:t>
            </a:r>
          </a:p>
          <a:p>
            <a:pPr marL="0" indent="0" algn="just">
              <a:buFont typeface="Wingdings" panose="05000000000000000000" pitchFamily="2" charset="2"/>
              <a:buNone/>
              <a:defRPr/>
            </a:pPr>
            <a:r>
              <a:rPr lang="en-US" sz="3000" dirty="0">
                <a:latin typeface="Calibri" panose="020F0502020204030204" pitchFamily="34" charset="0"/>
                <a:cs typeface="Calibri" panose="020F0502020204030204" pitchFamily="34" charset="0"/>
              </a:rPr>
              <a:t>In 1960 </a:t>
            </a:r>
            <a:r>
              <a:rPr lang="en-US" sz="3000" u="sng" dirty="0">
                <a:latin typeface="Calibri" panose="020F0502020204030204" pitchFamily="34" charset="0"/>
                <a:cs typeface="Calibri" panose="020F0502020204030204" pitchFamily="34" charset="0"/>
              </a:rPr>
              <a:t>Ali Javan, </a:t>
            </a:r>
            <a:r>
              <a:rPr lang="en-US" sz="3000" u="sng" dirty="0" err="1">
                <a:latin typeface="Calibri" panose="020F0502020204030204" pitchFamily="34" charset="0"/>
                <a:cs typeface="Calibri" panose="020F0502020204030204" pitchFamily="34" charset="0"/>
              </a:rPr>
              <a:t>W.Bennett</a:t>
            </a:r>
            <a:r>
              <a:rPr lang="en-US" sz="3000" u="sng" dirty="0">
                <a:latin typeface="Calibri" panose="020F0502020204030204" pitchFamily="34" charset="0"/>
                <a:cs typeface="Calibri" panose="020F0502020204030204" pitchFamily="34" charset="0"/>
              </a:rPr>
              <a:t> &amp; </a:t>
            </a:r>
            <a:r>
              <a:rPr lang="en-US" sz="3000" u="sng" dirty="0" err="1">
                <a:latin typeface="Calibri" panose="020F0502020204030204" pitchFamily="34" charset="0"/>
                <a:cs typeface="Calibri" panose="020F0502020204030204" pitchFamily="34" charset="0"/>
              </a:rPr>
              <a:t>D.Herriot</a:t>
            </a:r>
            <a:r>
              <a:rPr lang="en-US" sz="3000" u="sng" dirty="0">
                <a:latin typeface="Calibri" panose="020F0502020204030204" pitchFamily="34" charset="0"/>
                <a:cs typeface="Calibri" panose="020F0502020204030204" pitchFamily="34" charset="0"/>
              </a:rPr>
              <a:t> </a:t>
            </a:r>
            <a:r>
              <a:rPr lang="en-US" sz="3000" dirty="0">
                <a:latin typeface="Calibri" panose="020F0502020204030204" pitchFamily="34" charset="0"/>
                <a:cs typeface="Calibri" panose="020F0502020204030204" pitchFamily="34" charset="0"/>
              </a:rPr>
              <a:t>invented the first gas laser that was the Helium-Neon laser. It was the first continuous-light laser and first to operate on the principle of converting electrical energy to a laser light output</a:t>
            </a:r>
            <a:r>
              <a:rPr lang="en-US" sz="2800" dirty="0">
                <a:latin typeface="Century" panose="02040604050505020304" pitchFamily="18" charset="0"/>
              </a:rPr>
              <a:t>.</a:t>
            </a:r>
            <a:endParaRPr lang="en-US" sz="2800" b="1" dirty="0">
              <a:latin typeface="Century" panose="02040604050505020304" pitchFamily="18" charset="0"/>
              <a:ea typeface="Calibri" panose="020F0502020204030204" pitchFamily="34" charset="0"/>
              <a:cs typeface="Times New Roman" panose="02020603050405020304" pitchFamily="18" charset="0"/>
            </a:endParaRPr>
          </a:p>
          <a:p>
            <a:pPr marL="0" indent="0" algn="just">
              <a:buFont typeface="Wingdings" panose="05000000000000000000" pitchFamily="2" charset="2"/>
              <a:buNone/>
              <a:defRPr/>
            </a:pPr>
            <a:endParaRPr lang="en-IN" sz="2800" b="1" dirty="0">
              <a:latin typeface="Century" panose="02040604050505020304" pitchFamily="18" charset="0"/>
              <a:ea typeface="Calibri" panose="020F0502020204030204" pitchFamily="34" charset="0"/>
              <a:cs typeface="Times New Roman" panose="02020603050405020304" pitchFamily="18" charset="0"/>
            </a:endParaRPr>
          </a:p>
          <a:p>
            <a:pPr marL="457200" indent="-457200">
              <a:buFont typeface="Wingdings" panose="05000000000000000000" pitchFamily="2" charset="2"/>
              <a:buAutoNum type="arabicPeriod"/>
              <a:defRPr/>
            </a:pPr>
            <a:endParaRPr lang="en-US" sz="2800" dirty="0">
              <a:solidFill>
                <a:srgbClr val="FF0000"/>
              </a:solidFill>
            </a:endParaRPr>
          </a:p>
          <a:p>
            <a:pPr marL="0" indent="0">
              <a:buFont typeface="Wingdings" panose="05000000000000000000" pitchFamily="2" charset="2"/>
              <a:buNone/>
              <a:defRPr/>
            </a:pPr>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37A3C0-8AF3-088B-32AD-E032D01155B2}"/>
              </a:ext>
            </a:extLst>
          </p:cNvPr>
          <p:cNvSpPr>
            <a:spLocks noGrp="1"/>
          </p:cNvSpPr>
          <p:nvPr>
            <p:ph type="title"/>
          </p:nvPr>
        </p:nvSpPr>
        <p:spPr>
          <a:xfrm>
            <a:off x="457200" y="274638"/>
            <a:ext cx="7467600" cy="334962"/>
          </a:xfrm>
        </p:spPr>
        <p:txBody>
          <a:bodyPr>
            <a:normAutofit fontScale="90000"/>
          </a:bodyPr>
          <a:lstStyle/>
          <a:p>
            <a:pPr algn="ctr">
              <a:defRPr/>
            </a:pPr>
            <a:r>
              <a:rPr lang="en-US" sz="2400" b="1" dirty="0">
                <a:solidFill>
                  <a:srgbClr val="FF0000"/>
                </a:solidFill>
              </a:rPr>
              <a:t>Helium-Neon Laser </a:t>
            </a:r>
            <a:endParaRPr lang="en-IN" sz="2400" b="1" dirty="0">
              <a:solidFill>
                <a:srgbClr val="FF0000"/>
              </a:solidFill>
            </a:endParaRPr>
          </a:p>
        </p:txBody>
      </p:sp>
      <p:sp>
        <p:nvSpPr>
          <p:cNvPr id="3" name="Content Placeholder 2">
            <a:extLst>
              <a:ext uri="{FF2B5EF4-FFF2-40B4-BE49-F238E27FC236}">
                <a16:creationId xmlns:a16="http://schemas.microsoft.com/office/drawing/2014/main" xmlns="" id="{AA0740E2-8C34-3FF3-9DF1-068DF1CCA9A8}"/>
              </a:ext>
            </a:extLst>
          </p:cNvPr>
          <p:cNvSpPr>
            <a:spLocks noGrp="1"/>
          </p:cNvSpPr>
          <p:nvPr>
            <p:ph sz="quarter" idx="1"/>
          </p:nvPr>
        </p:nvSpPr>
        <p:spPr>
          <a:xfrm>
            <a:off x="228600" y="222250"/>
            <a:ext cx="8331200" cy="6361113"/>
          </a:xfrm>
        </p:spPr>
        <p:txBody>
          <a:bodyPr/>
          <a:lstStyle/>
          <a:p>
            <a:pPr marL="0" indent="0" algn="just">
              <a:buFont typeface="Wingdings" panose="05000000000000000000" pitchFamily="2" charset="2"/>
              <a:buNone/>
              <a:defRPr/>
            </a:pPr>
            <a:endParaRPr lang="en-IN" sz="1800" b="1" dirty="0">
              <a:latin typeface="Century" panose="02040604050505020304" pitchFamily="18" charset="0"/>
              <a:ea typeface="Calibri" panose="020F0502020204030204" pitchFamily="34" charset="0"/>
              <a:cs typeface="Times New Roman" panose="02020603050405020304" pitchFamily="18" charset="0"/>
            </a:endParaRPr>
          </a:p>
          <a:p>
            <a:pPr marL="457200" indent="-457200">
              <a:buFont typeface="Wingdings" panose="05000000000000000000" pitchFamily="2" charset="2"/>
              <a:buAutoNum type="arabicPeriod"/>
              <a:defRPr/>
            </a:pPr>
            <a:endParaRPr lang="en-US" dirty="0">
              <a:solidFill>
                <a:srgbClr val="FF0000"/>
              </a:solidFill>
            </a:endParaRPr>
          </a:p>
          <a:p>
            <a:pPr marL="0" indent="0">
              <a:buFont typeface="Wingdings" panose="05000000000000000000" pitchFamily="2" charset="2"/>
              <a:buNone/>
              <a:defRPr/>
            </a:pPr>
            <a:endParaRPr lang="en-IN" dirty="0"/>
          </a:p>
        </p:txBody>
      </p:sp>
      <p:pic>
        <p:nvPicPr>
          <p:cNvPr id="25605" name="Picture 2">
            <a:extLst>
              <a:ext uri="{FF2B5EF4-FFF2-40B4-BE49-F238E27FC236}">
                <a16:creationId xmlns:a16="http://schemas.microsoft.com/office/drawing/2014/main" xmlns="" id="{487C7921-605A-CAA8-24B1-73B28A1E11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238" y="1039813"/>
            <a:ext cx="8289925"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Content Placeholder 2">
            <a:extLst>
              <a:ext uri="{FF2B5EF4-FFF2-40B4-BE49-F238E27FC236}">
                <a16:creationId xmlns:a16="http://schemas.microsoft.com/office/drawing/2014/main" xmlns="" id="{4D38128B-2BFA-65BC-3E34-81EADB9B1466}"/>
              </a:ext>
            </a:extLst>
          </p:cNvPr>
          <p:cNvSpPr>
            <a:spLocks noGrp="1"/>
          </p:cNvSpPr>
          <p:nvPr>
            <p:ph sz="quarter" idx="1"/>
          </p:nvPr>
        </p:nvSpPr>
        <p:spPr>
          <a:xfrm>
            <a:off x="371475" y="533400"/>
            <a:ext cx="8239125" cy="6096000"/>
          </a:xfrm>
        </p:spPr>
        <p:txBody>
          <a:bodyPr/>
          <a:lstStyle/>
          <a:p>
            <a:pPr marL="0" indent="0" algn="just">
              <a:buFont typeface="Wingdings" panose="05000000000000000000" pitchFamily="2" charset="2"/>
              <a:buNone/>
            </a:pPr>
            <a:r>
              <a:rPr lang="en-US" altLang="en-US" sz="2800" b="1">
                <a:solidFill>
                  <a:srgbClr val="C00000"/>
                </a:solidFill>
                <a:latin typeface="TimesNewRomanPSMT"/>
                <a:ea typeface="Calibri" panose="020F0502020204030204" pitchFamily="34" charset="0"/>
                <a:cs typeface="TimesNewRomanPSMT"/>
              </a:rPr>
              <a:t>He - Ne gas laser consists of a gas discharge tube of length 30cm and diameter of 1.5cm. The tube is made up of </a:t>
            </a:r>
            <a:r>
              <a:rPr lang="en-US" altLang="en-US" sz="2800" b="1">
                <a:latin typeface="TimesNewRomanPSMT"/>
                <a:ea typeface="Calibri" panose="020F0502020204030204" pitchFamily="34" charset="0"/>
                <a:cs typeface="TimesNewRomanPSMT"/>
              </a:rPr>
              <a:t>quartz </a:t>
            </a:r>
            <a:r>
              <a:rPr lang="en-US" altLang="en-US" sz="2800" b="1">
                <a:solidFill>
                  <a:srgbClr val="C00000"/>
                </a:solidFill>
                <a:latin typeface="TimesNewRomanPSMT"/>
                <a:ea typeface="Calibri" panose="020F0502020204030204" pitchFamily="34" charset="0"/>
                <a:cs typeface="TimesNewRomanPSMT"/>
              </a:rPr>
              <a:t>and is filled with a mixture of Neon under a pressure of 0.1mm of Hg. The Helium under the pressure of 1mm of Hg, the ratio of He-Ne mixture of about 10:1, hence the no. of helium atoms is greater than neon atoms. The mixtures is enclosed between a set of parallel mirrors forming a resonating cavity, one of the mirrors is completely reflecting and the other partially reflecting in order to amplify the output laser beam. </a:t>
            </a:r>
            <a:r>
              <a:rPr lang="en-US" altLang="en-US" sz="2800" b="1">
                <a:solidFill>
                  <a:srgbClr val="0000CC"/>
                </a:solidFill>
                <a:latin typeface="TimesNewRomanPSMT"/>
                <a:ea typeface="Calibri" panose="020F0502020204030204" pitchFamily="34" charset="0"/>
                <a:cs typeface="TimesNewRomanPSMT"/>
              </a:rPr>
              <a:t>The output of the laser depends upon the length of the discharge tube and the pressure of the gas mixture.</a:t>
            </a:r>
            <a:endParaRPr lang="en-IN" altLang="en-US" sz="2800" b="1">
              <a:solidFill>
                <a:srgbClr val="0000CC"/>
              </a:solidFill>
              <a:latin typeface="Calibri" panose="020F0502020204030204" pitchFamily="34" charset="0"/>
              <a:ea typeface="Calibri" panose="020F0502020204030204" pitchFamily="34" charset="0"/>
              <a:cs typeface="Times New Roman" panose="02020603050405020304" pitchFamily="18" charset="0"/>
            </a:endParaRPr>
          </a:p>
          <a:p>
            <a:pPr marL="0" indent="0">
              <a:buFont typeface="Wingdings" panose="05000000000000000000" pitchFamily="2" charset="2"/>
              <a:buNone/>
            </a:pPr>
            <a:endParaRPr lang="en-IN" altLang="en-US" sz="2800"/>
          </a:p>
          <a:p>
            <a:pPr marL="0" indent="0">
              <a:buFont typeface="Wingdings" panose="05000000000000000000" pitchFamily="2" charset="2"/>
              <a:buNone/>
            </a:pPr>
            <a:endParaRPr lang="en-I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Content Placeholder 2">
            <a:extLst>
              <a:ext uri="{FF2B5EF4-FFF2-40B4-BE49-F238E27FC236}">
                <a16:creationId xmlns:a16="http://schemas.microsoft.com/office/drawing/2014/main" xmlns="" id="{7CF945A8-928D-F4E3-5FC4-FB7FB25002B5}"/>
              </a:ext>
            </a:extLst>
          </p:cNvPr>
          <p:cNvSpPr>
            <a:spLocks noGrp="1"/>
          </p:cNvSpPr>
          <p:nvPr>
            <p:ph sz="quarter" idx="1"/>
          </p:nvPr>
        </p:nvSpPr>
        <p:spPr>
          <a:xfrm>
            <a:off x="371475" y="0"/>
            <a:ext cx="7696200" cy="6629400"/>
          </a:xfrm>
        </p:spPr>
        <p:txBody>
          <a:bodyPr/>
          <a:lstStyle/>
          <a:p>
            <a:pPr marL="0" indent="0">
              <a:buFont typeface="Wingdings" panose="05000000000000000000" pitchFamily="2" charset="2"/>
              <a:buNone/>
            </a:pPr>
            <a:r>
              <a:rPr lang="en-IN" altLang="en-US" sz="2000" b="1"/>
              <a:t>WORKING</a:t>
            </a:r>
          </a:p>
          <a:p>
            <a:pPr marL="0" indent="0">
              <a:buFont typeface="Wingdings" panose="05000000000000000000" pitchFamily="2" charset="2"/>
              <a:buNone/>
            </a:pPr>
            <a:endParaRPr lang="en-IN" altLang="en-US"/>
          </a:p>
          <a:p>
            <a:pPr marL="0" indent="0">
              <a:buFont typeface="Wingdings" panose="05000000000000000000" pitchFamily="2" charset="2"/>
              <a:buNone/>
            </a:pPr>
            <a:endParaRPr lang="en-IN" altLang="en-US"/>
          </a:p>
        </p:txBody>
      </p:sp>
      <p:pic>
        <p:nvPicPr>
          <p:cNvPr id="27652" name="Picture 5">
            <a:extLst>
              <a:ext uri="{FF2B5EF4-FFF2-40B4-BE49-F238E27FC236}">
                <a16:creationId xmlns:a16="http://schemas.microsoft.com/office/drawing/2014/main" xmlns="" id="{E1F4CAC7-7458-B4EA-FA3F-434E82CED2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475" y="838200"/>
            <a:ext cx="7956550" cy="544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Content Placeholder 2">
            <a:extLst>
              <a:ext uri="{FF2B5EF4-FFF2-40B4-BE49-F238E27FC236}">
                <a16:creationId xmlns:a16="http://schemas.microsoft.com/office/drawing/2014/main" xmlns="" id="{77CAEDDB-6CE1-ED0D-301C-5C15F9C3BEFA}"/>
              </a:ext>
            </a:extLst>
          </p:cNvPr>
          <p:cNvSpPr>
            <a:spLocks noGrp="1"/>
          </p:cNvSpPr>
          <p:nvPr>
            <p:ph sz="quarter" idx="1"/>
          </p:nvPr>
        </p:nvSpPr>
        <p:spPr>
          <a:xfrm>
            <a:off x="52388" y="-20638"/>
            <a:ext cx="8559800" cy="6705601"/>
          </a:xfrm>
        </p:spPr>
        <p:txBody>
          <a:bodyPr/>
          <a:lstStyle/>
          <a:p>
            <a:pPr marL="0" indent="0" algn="just">
              <a:buFont typeface="Wingdings" panose="05000000000000000000" pitchFamily="2" charset="2"/>
              <a:buNone/>
            </a:pPr>
            <a:endParaRPr lang="en-US" altLang="en-US" sz="1800">
              <a:latin typeface="Times New Roman" panose="02020603050405020304" pitchFamily="18" charset="0"/>
              <a:cs typeface="Calibri" panose="020F0502020204030204" pitchFamily="34" charset="0"/>
            </a:endParaRPr>
          </a:p>
          <a:p>
            <a:pPr marL="0" indent="0" algn="just">
              <a:buFont typeface="Wingdings" panose="05000000000000000000" pitchFamily="2" charset="2"/>
              <a:buNone/>
            </a:pPr>
            <a:r>
              <a:rPr lang="en-US" altLang="en-US" sz="2600">
                <a:latin typeface="Times New Roman" panose="02020603050405020304" pitchFamily="18" charset="0"/>
                <a:cs typeface="Calibri" panose="020F0502020204030204" pitchFamily="34" charset="0"/>
              </a:rPr>
              <a:t>In the He-Ne laser the light produced by atomic transitions within the Neon atom. The Helium does not directly produce laser light but it acts as a buffer gas, this purpose of which is to assist/help the atoms of the other gas to produce lasing action. </a:t>
            </a:r>
            <a:r>
              <a:rPr lang="en-US" altLang="en-US" sz="2600" b="1">
                <a:solidFill>
                  <a:srgbClr val="0000CC"/>
                </a:solidFill>
                <a:latin typeface="Times New Roman" panose="02020603050405020304" pitchFamily="18" charset="0"/>
                <a:cs typeface="Calibri" panose="020F0502020204030204" pitchFamily="34" charset="0"/>
              </a:rPr>
              <a:t>The excited helium atom returns to the ground state by transferring its excess energy to a neon atom through collision by resonant energy transfer.</a:t>
            </a:r>
          </a:p>
          <a:p>
            <a:pPr marL="0" indent="0" algn="just">
              <a:buFont typeface="Wingdings" panose="05000000000000000000" pitchFamily="2" charset="2"/>
              <a:buNone/>
            </a:pPr>
            <a:r>
              <a:rPr lang="en-US" altLang="en-US" sz="2600">
                <a:latin typeface="Times New Roman" panose="02020603050405020304" pitchFamily="18" charset="0"/>
                <a:cs typeface="Calibri" panose="020F0502020204030204" pitchFamily="34" charset="0"/>
              </a:rPr>
              <a:t>The active energy levels of He and Neon atoms are show in adjacent figure. In helium there are three active energy levels named as </a:t>
            </a:r>
            <a:r>
              <a:rPr lang="en-US" altLang="en-US" sz="2600" b="1" i="1">
                <a:solidFill>
                  <a:srgbClr val="0000CC"/>
                </a:solidFill>
                <a:latin typeface="Times New Roman" panose="02020603050405020304" pitchFamily="18" charset="0"/>
                <a:cs typeface="Calibri" panose="020F0502020204030204" pitchFamily="34" charset="0"/>
              </a:rPr>
              <a:t>F</a:t>
            </a:r>
            <a:r>
              <a:rPr lang="en-US" altLang="en-US" sz="2600" b="1" i="1" baseline="-25000">
                <a:solidFill>
                  <a:srgbClr val="0000CC"/>
                </a:solidFill>
                <a:latin typeface="Times New Roman" panose="02020603050405020304" pitchFamily="18" charset="0"/>
                <a:cs typeface="Calibri" panose="020F0502020204030204" pitchFamily="34" charset="0"/>
              </a:rPr>
              <a:t>1</a:t>
            </a:r>
            <a:r>
              <a:rPr lang="en-US" altLang="en-US" sz="2600" b="1">
                <a:solidFill>
                  <a:srgbClr val="0000CC"/>
                </a:solidFill>
                <a:latin typeface="Times New Roman" panose="02020603050405020304" pitchFamily="18" charset="0"/>
                <a:cs typeface="Calibri" panose="020F0502020204030204" pitchFamily="34" charset="0"/>
              </a:rPr>
              <a:t>, </a:t>
            </a:r>
            <a:r>
              <a:rPr lang="en-US" altLang="en-US" sz="2600" b="1" i="1">
                <a:solidFill>
                  <a:srgbClr val="0000CC"/>
                </a:solidFill>
                <a:latin typeface="Times New Roman" panose="02020603050405020304" pitchFamily="18" charset="0"/>
                <a:cs typeface="Calibri" panose="020F0502020204030204" pitchFamily="34" charset="0"/>
              </a:rPr>
              <a:t>F</a:t>
            </a:r>
            <a:r>
              <a:rPr lang="en-US" altLang="en-US" sz="2600" b="1" i="1" baseline="-25000">
                <a:solidFill>
                  <a:srgbClr val="0000CC"/>
                </a:solidFill>
                <a:latin typeface="Times New Roman" panose="02020603050405020304" pitchFamily="18" charset="0"/>
                <a:cs typeface="Calibri" panose="020F0502020204030204" pitchFamily="34" charset="0"/>
              </a:rPr>
              <a:t>2</a:t>
            </a:r>
            <a:r>
              <a:rPr lang="en-US" altLang="en-US" sz="2600" b="1">
                <a:solidFill>
                  <a:srgbClr val="0000CC"/>
                </a:solidFill>
                <a:latin typeface="Times New Roman" panose="02020603050405020304" pitchFamily="18" charset="0"/>
                <a:cs typeface="Calibri" panose="020F0502020204030204" pitchFamily="34" charset="0"/>
              </a:rPr>
              <a:t> and </a:t>
            </a:r>
            <a:r>
              <a:rPr lang="en-US" altLang="en-US" sz="2600" b="1" i="1">
                <a:solidFill>
                  <a:srgbClr val="0000CC"/>
                </a:solidFill>
                <a:latin typeface="Times New Roman" panose="02020603050405020304" pitchFamily="18" charset="0"/>
                <a:cs typeface="Calibri" panose="020F0502020204030204" pitchFamily="34" charset="0"/>
              </a:rPr>
              <a:t>F</a:t>
            </a:r>
            <a:r>
              <a:rPr lang="en-US" altLang="en-US" sz="2600" b="1" i="1" baseline="-25000">
                <a:solidFill>
                  <a:srgbClr val="0000CC"/>
                </a:solidFill>
                <a:latin typeface="Times New Roman" panose="02020603050405020304" pitchFamily="18" charset="0"/>
                <a:cs typeface="Calibri" panose="020F0502020204030204" pitchFamily="34" charset="0"/>
              </a:rPr>
              <a:t>3</a:t>
            </a:r>
            <a:r>
              <a:rPr lang="en-US" altLang="en-US" sz="2600" b="1">
                <a:solidFill>
                  <a:srgbClr val="0000CC"/>
                </a:solidFill>
                <a:latin typeface="Times New Roman" panose="02020603050405020304" pitchFamily="18" charset="0"/>
                <a:cs typeface="Calibri" panose="020F0502020204030204" pitchFamily="34" charset="0"/>
              </a:rPr>
              <a:t> (He1, He2 &amp; He3)</a:t>
            </a:r>
            <a:r>
              <a:rPr lang="en-US" altLang="en-US" sz="2600">
                <a:latin typeface="Times New Roman" panose="02020603050405020304" pitchFamily="18" charset="0"/>
                <a:cs typeface="Calibri" panose="020F0502020204030204" pitchFamily="34" charset="0"/>
              </a:rPr>
              <a:t>where as in Neon, there are six active energy levels named as </a:t>
            </a:r>
            <a:r>
              <a:rPr lang="fr-FR" altLang="en-US" sz="2600" b="1">
                <a:solidFill>
                  <a:srgbClr val="FF0066"/>
                </a:solidFill>
                <a:latin typeface="Times New Roman" panose="02020603050405020304" pitchFamily="18" charset="0"/>
                <a:cs typeface="Calibri" panose="020F0502020204030204" pitchFamily="34" charset="0"/>
              </a:rPr>
              <a:t>(Ne1, Ne2, Ne3, Ne4, Ne5 &amp; Ne6) </a:t>
            </a:r>
            <a:r>
              <a:rPr lang="en-US" altLang="en-US" sz="2600" b="1" i="1">
                <a:solidFill>
                  <a:srgbClr val="FF0066"/>
                </a:solidFill>
                <a:latin typeface="Times New Roman" panose="02020603050405020304" pitchFamily="18" charset="0"/>
                <a:cs typeface="Calibri" panose="020F0502020204030204" pitchFamily="34" charset="0"/>
              </a:rPr>
              <a:t>E</a:t>
            </a:r>
            <a:r>
              <a:rPr lang="en-US" altLang="en-US" sz="2600" b="1" i="1" baseline="-25000">
                <a:solidFill>
                  <a:srgbClr val="FF0066"/>
                </a:solidFill>
                <a:latin typeface="Times New Roman" panose="02020603050405020304" pitchFamily="18" charset="0"/>
                <a:cs typeface="Calibri" panose="020F0502020204030204" pitchFamily="34" charset="0"/>
              </a:rPr>
              <a:t>1</a:t>
            </a:r>
            <a:r>
              <a:rPr lang="en-US" altLang="en-US" sz="2600" b="1">
                <a:solidFill>
                  <a:srgbClr val="FF0066"/>
                </a:solidFill>
                <a:latin typeface="Times New Roman" panose="02020603050405020304" pitchFamily="18" charset="0"/>
                <a:cs typeface="Calibri" panose="020F0502020204030204" pitchFamily="34" charset="0"/>
              </a:rPr>
              <a:t>,</a:t>
            </a:r>
            <a:r>
              <a:rPr lang="en-US" altLang="en-US" sz="2600" b="1" i="1">
                <a:solidFill>
                  <a:srgbClr val="FF0066"/>
                </a:solidFill>
                <a:latin typeface="Times New Roman" panose="02020603050405020304" pitchFamily="18" charset="0"/>
                <a:cs typeface="Calibri" panose="020F0502020204030204" pitchFamily="34" charset="0"/>
              </a:rPr>
              <a:t> E</a:t>
            </a:r>
            <a:r>
              <a:rPr lang="en-US" altLang="en-US" sz="2600" b="1" i="1" baseline="-25000">
                <a:solidFill>
                  <a:srgbClr val="FF0066"/>
                </a:solidFill>
                <a:latin typeface="Times New Roman" panose="02020603050405020304" pitchFamily="18" charset="0"/>
                <a:cs typeface="Calibri" panose="020F0502020204030204" pitchFamily="34" charset="0"/>
              </a:rPr>
              <a:t>2,</a:t>
            </a:r>
            <a:r>
              <a:rPr lang="en-US" altLang="en-US" sz="2600" b="1" i="1">
                <a:solidFill>
                  <a:srgbClr val="FF0066"/>
                </a:solidFill>
                <a:latin typeface="Times New Roman" panose="02020603050405020304" pitchFamily="18" charset="0"/>
                <a:cs typeface="Calibri" panose="020F0502020204030204" pitchFamily="34" charset="0"/>
              </a:rPr>
              <a:t> E</a:t>
            </a:r>
            <a:r>
              <a:rPr lang="en-US" altLang="en-US" sz="2600" b="1" i="1" baseline="-25000">
                <a:solidFill>
                  <a:srgbClr val="FF0066"/>
                </a:solidFill>
                <a:latin typeface="Times New Roman" panose="02020603050405020304" pitchFamily="18" charset="0"/>
                <a:cs typeface="Calibri" panose="020F0502020204030204" pitchFamily="34" charset="0"/>
              </a:rPr>
              <a:t>3</a:t>
            </a:r>
            <a:r>
              <a:rPr lang="en-US" altLang="en-US" sz="2600" b="1" i="1">
                <a:solidFill>
                  <a:srgbClr val="FF0066"/>
                </a:solidFill>
                <a:latin typeface="Times New Roman" panose="02020603050405020304" pitchFamily="18" charset="0"/>
                <a:cs typeface="Calibri" panose="020F0502020204030204" pitchFamily="34" charset="0"/>
              </a:rPr>
              <a:t>, E</a:t>
            </a:r>
            <a:r>
              <a:rPr lang="en-US" altLang="en-US" sz="2600" b="1" i="1" baseline="-25000">
                <a:solidFill>
                  <a:srgbClr val="FF0066"/>
                </a:solidFill>
                <a:latin typeface="Times New Roman" panose="02020603050405020304" pitchFamily="18" charset="0"/>
                <a:cs typeface="Calibri" panose="020F0502020204030204" pitchFamily="34" charset="0"/>
              </a:rPr>
              <a:t>4,</a:t>
            </a:r>
            <a:r>
              <a:rPr lang="en-US" altLang="en-US" sz="2600" b="1" i="1">
                <a:solidFill>
                  <a:srgbClr val="FF0066"/>
                </a:solidFill>
                <a:latin typeface="Times New Roman" panose="02020603050405020304" pitchFamily="18" charset="0"/>
                <a:cs typeface="Calibri" panose="020F0502020204030204" pitchFamily="34" charset="0"/>
              </a:rPr>
              <a:t> E</a:t>
            </a:r>
            <a:r>
              <a:rPr lang="en-US" altLang="en-US" sz="2600" b="1" i="1" baseline="-25000">
                <a:solidFill>
                  <a:srgbClr val="FF0066"/>
                </a:solidFill>
                <a:latin typeface="Times New Roman" panose="02020603050405020304" pitchFamily="18" charset="0"/>
                <a:cs typeface="Calibri" panose="020F0502020204030204" pitchFamily="34" charset="0"/>
              </a:rPr>
              <a:t>5,</a:t>
            </a:r>
            <a:r>
              <a:rPr lang="en-US" altLang="en-US" sz="2600" b="1" i="1">
                <a:solidFill>
                  <a:srgbClr val="FF0066"/>
                </a:solidFill>
                <a:latin typeface="Times New Roman" panose="02020603050405020304" pitchFamily="18" charset="0"/>
                <a:cs typeface="Calibri" panose="020F0502020204030204" pitchFamily="34" charset="0"/>
              </a:rPr>
              <a:t> and E</a:t>
            </a:r>
            <a:r>
              <a:rPr lang="en-US" altLang="en-US" sz="2600" b="1" i="1" baseline="-25000">
                <a:solidFill>
                  <a:srgbClr val="FF0066"/>
                </a:solidFill>
                <a:latin typeface="Times New Roman" panose="02020603050405020304" pitchFamily="18" charset="0"/>
                <a:cs typeface="Calibri" panose="020F0502020204030204" pitchFamily="34" charset="0"/>
              </a:rPr>
              <a:t>6 </a:t>
            </a:r>
            <a:r>
              <a:rPr lang="en-US" altLang="en-US" sz="2600" i="1" baseline="-25000">
                <a:latin typeface="Times New Roman" panose="02020603050405020304" pitchFamily="18" charset="0"/>
                <a:cs typeface="Calibri" panose="020F0502020204030204" pitchFamily="34" charset="0"/>
              </a:rPr>
              <a:t>. </a:t>
            </a:r>
            <a:r>
              <a:rPr lang="en-US" altLang="en-US" sz="2600">
                <a:latin typeface="Times New Roman" panose="02020603050405020304" pitchFamily="18" charset="0"/>
                <a:cs typeface="Calibri" panose="020F0502020204030204" pitchFamily="34" charset="0"/>
              </a:rPr>
              <a:t>In Helium, the metastable states are </a:t>
            </a:r>
            <a:r>
              <a:rPr lang="en-US" altLang="en-US" sz="2600" i="1">
                <a:latin typeface="Times New Roman" panose="02020603050405020304" pitchFamily="18" charset="0"/>
                <a:cs typeface="Calibri" panose="020F0502020204030204" pitchFamily="34" charset="0"/>
              </a:rPr>
              <a:t>F</a:t>
            </a:r>
            <a:r>
              <a:rPr lang="en-US" altLang="en-US" sz="2600" i="1" baseline="-25000">
                <a:latin typeface="Times New Roman" panose="02020603050405020304" pitchFamily="18" charset="0"/>
                <a:cs typeface="Calibri" panose="020F0502020204030204" pitchFamily="34" charset="0"/>
              </a:rPr>
              <a:t>2</a:t>
            </a:r>
            <a:r>
              <a:rPr lang="en-US" altLang="en-US" sz="2600">
                <a:latin typeface="Times New Roman" panose="02020603050405020304" pitchFamily="18" charset="0"/>
                <a:cs typeface="Calibri" panose="020F0502020204030204" pitchFamily="34" charset="0"/>
              </a:rPr>
              <a:t> and </a:t>
            </a:r>
            <a:r>
              <a:rPr lang="en-US" altLang="en-US" sz="2600" i="1">
                <a:latin typeface="Times New Roman" panose="02020603050405020304" pitchFamily="18" charset="0"/>
                <a:cs typeface="Calibri" panose="020F0502020204030204" pitchFamily="34" charset="0"/>
              </a:rPr>
              <a:t>F</a:t>
            </a:r>
            <a:r>
              <a:rPr lang="en-US" altLang="en-US" sz="2600" i="1" baseline="-25000">
                <a:latin typeface="Times New Roman" panose="02020603050405020304" pitchFamily="18" charset="0"/>
                <a:cs typeface="Calibri" panose="020F0502020204030204" pitchFamily="34" charset="0"/>
              </a:rPr>
              <a:t>3</a:t>
            </a:r>
            <a:r>
              <a:rPr lang="en-US" altLang="en-US" sz="2600">
                <a:latin typeface="Times New Roman" panose="02020603050405020304" pitchFamily="18" charset="0"/>
                <a:cs typeface="Calibri" panose="020F0502020204030204" pitchFamily="34" charset="0"/>
              </a:rPr>
              <a:t>, where as in Neon, </a:t>
            </a:r>
            <a:r>
              <a:rPr lang="en-US" altLang="en-US" sz="2600" i="1">
                <a:latin typeface="Times New Roman" panose="02020603050405020304" pitchFamily="18" charset="0"/>
                <a:cs typeface="Calibri" panose="020F0502020204030204" pitchFamily="34" charset="0"/>
              </a:rPr>
              <a:t>E</a:t>
            </a:r>
            <a:r>
              <a:rPr lang="en-US" altLang="en-US" sz="2600" i="1" baseline="-25000">
                <a:latin typeface="Times New Roman" panose="02020603050405020304" pitchFamily="18" charset="0"/>
                <a:cs typeface="Calibri" panose="020F0502020204030204" pitchFamily="34" charset="0"/>
              </a:rPr>
              <a:t>4</a:t>
            </a:r>
            <a:r>
              <a:rPr lang="en-US" altLang="en-US" sz="2600">
                <a:latin typeface="Times New Roman" panose="02020603050405020304" pitchFamily="18" charset="0"/>
                <a:cs typeface="Calibri" panose="020F0502020204030204" pitchFamily="34" charset="0"/>
              </a:rPr>
              <a:t> and </a:t>
            </a:r>
            <a:r>
              <a:rPr lang="en-US" altLang="en-US" sz="2600" i="1">
                <a:latin typeface="Times New Roman" panose="02020603050405020304" pitchFamily="18" charset="0"/>
                <a:cs typeface="Calibri" panose="020F0502020204030204" pitchFamily="34" charset="0"/>
              </a:rPr>
              <a:t>E</a:t>
            </a:r>
            <a:r>
              <a:rPr lang="en-US" altLang="en-US" sz="2600" i="1" baseline="-25000">
                <a:latin typeface="Times New Roman" panose="02020603050405020304" pitchFamily="18" charset="0"/>
                <a:cs typeface="Calibri" panose="020F0502020204030204" pitchFamily="34" charset="0"/>
              </a:rPr>
              <a:t>6</a:t>
            </a:r>
            <a:r>
              <a:rPr lang="en-US" altLang="en-US" sz="2600">
                <a:latin typeface="Times New Roman" panose="02020603050405020304" pitchFamily="18" charset="0"/>
                <a:cs typeface="Calibri" panose="020F0502020204030204" pitchFamily="34" charset="0"/>
              </a:rPr>
              <a:t>. The possible stimulated emissions are</a:t>
            </a:r>
          </a:p>
          <a:p>
            <a:pPr marL="0" indent="0">
              <a:buFont typeface="Wingdings" panose="05000000000000000000" pitchFamily="2" charset="2"/>
              <a:buNone/>
            </a:pPr>
            <a:endParaRPr lang="en-US" altLang="en-US" sz="1800">
              <a:latin typeface="Times New Roman" panose="02020603050405020304" pitchFamily="18" charset="0"/>
              <a:cs typeface="Calibri" panose="020F0502020204030204" pitchFamily="34" charset="0"/>
            </a:endParaRPr>
          </a:p>
        </p:txBody>
      </p:sp>
      <p:sp>
        <p:nvSpPr>
          <p:cNvPr id="28676" name="Rectangle 5">
            <a:extLst>
              <a:ext uri="{FF2B5EF4-FFF2-40B4-BE49-F238E27FC236}">
                <a16:creationId xmlns:a16="http://schemas.microsoft.com/office/drawing/2014/main" xmlns="" id="{FDAE1C7D-1E0A-0AC4-BD85-7BEF84B90361}"/>
              </a:ext>
            </a:extLst>
          </p:cNvPr>
          <p:cNvSpPr>
            <a:spLocks noChangeArrowheads="1"/>
          </p:cNvSpPr>
          <p:nvPr/>
        </p:nvSpPr>
        <p:spPr bwMode="auto">
          <a:xfrm>
            <a:off x="0" y="-666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IN" altLang="en-US"/>
          </a:p>
        </p:txBody>
      </p:sp>
      <p:sp>
        <p:nvSpPr>
          <p:cNvPr id="28677" name="Rectangle 8">
            <a:extLst>
              <a:ext uri="{FF2B5EF4-FFF2-40B4-BE49-F238E27FC236}">
                <a16:creationId xmlns:a16="http://schemas.microsoft.com/office/drawing/2014/main" xmlns="" id="{09887878-3653-F75A-2BFE-7C80A85A6E28}"/>
              </a:ext>
            </a:extLst>
          </p:cNvPr>
          <p:cNvSpPr>
            <a:spLocks noChangeArrowheads="1"/>
          </p:cNvSpPr>
          <p:nvPr/>
        </p:nvSpPr>
        <p:spPr bwMode="auto">
          <a:xfrm>
            <a:off x="371475" y="48768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IN" altLang="en-US"/>
          </a:p>
        </p:txBody>
      </p:sp>
      <p:sp>
        <p:nvSpPr>
          <p:cNvPr id="28678" name="Rectangle 9">
            <a:extLst>
              <a:ext uri="{FF2B5EF4-FFF2-40B4-BE49-F238E27FC236}">
                <a16:creationId xmlns:a16="http://schemas.microsoft.com/office/drawing/2014/main" xmlns="" id="{CFB25803-B6CA-BC27-3E63-EF366A63BB97}"/>
              </a:ext>
            </a:extLst>
          </p:cNvPr>
          <p:cNvSpPr>
            <a:spLocks noChangeArrowheads="1"/>
          </p:cNvSpPr>
          <p:nvPr/>
        </p:nvSpPr>
        <p:spPr bwMode="auto">
          <a:xfrm>
            <a:off x="220663" y="6153150"/>
            <a:ext cx="8183562" cy="36988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a:latin typeface="Calibri" panose="020F0502020204030204" pitchFamily="34" charset="0"/>
              <a:cs typeface="Calibri" panose="020F05020202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62ABD9-D9D0-8CFE-7611-FBCD89D3CA10}"/>
              </a:ext>
            </a:extLst>
          </p:cNvPr>
          <p:cNvSpPr>
            <a:spLocks noGrp="1"/>
          </p:cNvSpPr>
          <p:nvPr>
            <p:ph type="title"/>
          </p:nvPr>
        </p:nvSpPr>
        <p:spPr>
          <a:xfrm>
            <a:off x="457200" y="452438"/>
            <a:ext cx="7467600" cy="715962"/>
          </a:xfrm>
        </p:spPr>
        <p:txBody>
          <a:bodyPr>
            <a:normAutofit fontScale="90000"/>
          </a:bodyPr>
          <a:lstStyle/>
          <a:p>
            <a:pPr algn="ctr">
              <a:defRPr/>
            </a:pPr>
            <a:r>
              <a:rPr lang="en-US" b="1" dirty="0">
                <a:solidFill>
                  <a:srgbClr val="0000CC"/>
                </a:solidFill>
              </a:rPr>
              <a:t>Different LASER LEVEL schemes</a:t>
            </a:r>
            <a:br>
              <a:rPr lang="en-US" b="1" dirty="0">
                <a:solidFill>
                  <a:srgbClr val="0000CC"/>
                </a:solidFill>
              </a:rPr>
            </a:br>
            <a:r>
              <a:rPr lang="en-US" b="1" dirty="0">
                <a:solidFill>
                  <a:srgbClr val="0000CC"/>
                </a:solidFill>
              </a:rPr>
              <a:t>Three and Four levels</a:t>
            </a:r>
            <a:endParaRPr lang="en-IN" b="1" dirty="0">
              <a:solidFill>
                <a:srgbClr val="0000CC"/>
              </a:solidFill>
            </a:endParaRPr>
          </a:p>
        </p:txBody>
      </p:sp>
      <p:sp>
        <p:nvSpPr>
          <p:cNvPr id="11267" name="Content Placeholder 2">
            <a:extLst>
              <a:ext uri="{FF2B5EF4-FFF2-40B4-BE49-F238E27FC236}">
                <a16:creationId xmlns:a16="http://schemas.microsoft.com/office/drawing/2014/main" xmlns="" id="{34C2237A-3136-F987-A5EC-92EAF807BC85}"/>
              </a:ext>
            </a:extLst>
          </p:cNvPr>
          <p:cNvSpPr>
            <a:spLocks noGrp="1"/>
          </p:cNvSpPr>
          <p:nvPr>
            <p:ph sz="quarter" idx="1"/>
          </p:nvPr>
        </p:nvSpPr>
        <p:spPr>
          <a:xfrm>
            <a:off x="457200" y="1168400"/>
            <a:ext cx="7467600" cy="5187950"/>
          </a:xfrm>
        </p:spPr>
        <p:txBody>
          <a:bodyPr/>
          <a:lstStyle/>
          <a:p>
            <a:r>
              <a:rPr lang="en-US" altLang="en-US"/>
              <a:t>Three level pumping schemes</a:t>
            </a:r>
          </a:p>
          <a:p>
            <a:r>
              <a:rPr lang="en-US" altLang="en-US" b="1">
                <a:solidFill>
                  <a:srgbClr val="00B050"/>
                </a:solidFill>
              </a:rPr>
              <a:t>It operates in pulse mode</a:t>
            </a:r>
            <a:r>
              <a:rPr lang="en-US" altLang="en-US"/>
              <a:t>. Ex. Ruby Laser</a:t>
            </a:r>
          </a:p>
          <a:p>
            <a:endParaRPr lang="en-IN" altLang="en-US"/>
          </a:p>
        </p:txBody>
      </p:sp>
      <p:pic>
        <p:nvPicPr>
          <p:cNvPr id="11269" name="Picture 4">
            <a:extLst>
              <a:ext uri="{FF2B5EF4-FFF2-40B4-BE49-F238E27FC236}">
                <a16:creationId xmlns:a16="http://schemas.microsoft.com/office/drawing/2014/main" xmlns="" id="{EBFA73C1-EBB2-59C6-C9A7-038544946F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2319338"/>
            <a:ext cx="6858000" cy="4275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Content Placeholder 2">
            <a:extLst>
              <a:ext uri="{FF2B5EF4-FFF2-40B4-BE49-F238E27FC236}">
                <a16:creationId xmlns:a16="http://schemas.microsoft.com/office/drawing/2014/main" xmlns="" id="{47BCB885-33A9-47E8-BED3-3215FEB29145}"/>
              </a:ext>
            </a:extLst>
          </p:cNvPr>
          <p:cNvSpPr>
            <a:spLocks noGrp="1"/>
          </p:cNvSpPr>
          <p:nvPr>
            <p:ph sz="quarter" idx="1"/>
          </p:nvPr>
        </p:nvSpPr>
        <p:spPr>
          <a:xfrm>
            <a:off x="52388" y="-20638"/>
            <a:ext cx="8559800" cy="6705601"/>
          </a:xfrm>
        </p:spPr>
        <p:txBody>
          <a:bodyPr/>
          <a:lstStyle/>
          <a:p>
            <a:pPr marL="0" indent="0" algn="just">
              <a:buFont typeface="Wingdings" panose="05000000000000000000" pitchFamily="2" charset="2"/>
              <a:buNone/>
            </a:pPr>
            <a:endParaRPr lang="en-US" altLang="en-US" sz="1800">
              <a:latin typeface="Times New Roman" panose="02020603050405020304" pitchFamily="18" charset="0"/>
              <a:cs typeface="Calibri" panose="020F0502020204030204" pitchFamily="34" charset="0"/>
            </a:endParaRPr>
          </a:p>
          <a:p>
            <a:pPr marL="0" indent="0">
              <a:buFont typeface="Wingdings" panose="05000000000000000000" pitchFamily="2" charset="2"/>
              <a:buNone/>
            </a:pPr>
            <a:r>
              <a:rPr lang="en-US" altLang="en-US" sz="2800" i="1">
                <a:latin typeface="TimesNewRomanPSMT"/>
                <a:ea typeface="Calibri" panose="020F0502020204030204" pitchFamily="34" charset="0"/>
                <a:cs typeface="TimesNewRomanPSMT"/>
              </a:rPr>
              <a:t>E</a:t>
            </a:r>
            <a:r>
              <a:rPr lang="en-US" altLang="en-US" sz="2800">
                <a:latin typeface="TimesNewRomanPSMT"/>
                <a:ea typeface="Calibri" panose="020F0502020204030204" pitchFamily="34" charset="0"/>
                <a:cs typeface="TimesNewRomanPSMT"/>
              </a:rPr>
              <a:t>6 → </a:t>
            </a:r>
            <a:r>
              <a:rPr lang="en-US" altLang="en-US" sz="2800" i="1">
                <a:latin typeface="TimesNewRomanPSMT"/>
                <a:ea typeface="Calibri" panose="020F0502020204030204" pitchFamily="34" charset="0"/>
                <a:cs typeface="TimesNewRomanPSMT"/>
              </a:rPr>
              <a:t>E</a:t>
            </a:r>
            <a:r>
              <a:rPr lang="en-US" altLang="en-US" sz="2800">
                <a:latin typeface="TimesNewRomanPSMT"/>
                <a:ea typeface="Calibri" panose="020F0502020204030204" pitchFamily="34" charset="0"/>
                <a:cs typeface="TimesNewRomanPSMT"/>
              </a:rPr>
              <a:t>3 gives a laser light of wave length </a:t>
            </a:r>
            <a:r>
              <a:rPr lang="en-US" altLang="en-US" sz="2800" b="1">
                <a:latin typeface="TimesNewRomanPSMT"/>
                <a:ea typeface="Calibri" panose="020F0502020204030204" pitchFamily="34" charset="0"/>
                <a:cs typeface="TimesNewRomanPSMT"/>
              </a:rPr>
              <a:t>6328A</a:t>
            </a:r>
            <a:r>
              <a:rPr lang="en-US" altLang="en-US" sz="2800" b="1" baseline="30000">
                <a:latin typeface="TimesNewRomanPSMT"/>
                <a:ea typeface="Calibri" panose="020F0502020204030204" pitchFamily="34" charset="0"/>
                <a:cs typeface="TimesNewRomanPSMT"/>
              </a:rPr>
              <a:t>o</a:t>
            </a:r>
            <a:r>
              <a:rPr lang="en-US" altLang="en-US" sz="2800">
                <a:latin typeface="TimesNewRomanPSMT"/>
                <a:ea typeface="Calibri" panose="020F0502020204030204" pitchFamily="34" charset="0"/>
                <a:cs typeface="TimesNewRomanPSMT"/>
              </a:rPr>
              <a:t> </a:t>
            </a:r>
            <a:r>
              <a:rPr lang="en-US" altLang="en-US" sz="2800">
                <a:latin typeface="Times New Roman" panose="02020603050405020304" pitchFamily="18" charset="0"/>
                <a:ea typeface="Calibri" panose="020F0502020204030204" pitchFamily="34" charset="0"/>
                <a:cs typeface="TimesNewRomanPSMT"/>
              </a:rPr>
              <a:t> (or)</a:t>
            </a:r>
            <a:endParaRPr lang="en-US" altLang="en-US" sz="2800" i="1">
              <a:latin typeface="TimesNewRomanPSMT"/>
              <a:ea typeface="Calibri" panose="020F0502020204030204" pitchFamily="34" charset="0"/>
              <a:cs typeface="TimesNewRomanPSMT"/>
            </a:endParaRPr>
          </a:p>
          <a:p>
            <a:pPr marL="0" indent="0">
              <a:buFont typeface="Wingdings" panose="05000000000000000000" pitchFamily="2" charset="2"/>
              <a:buNone/>
            </a:pPr>
            <a:r>
              <a:rPr lang="en-US" altLang="en-US" sz="2800" i="1">
                <a:latin typeface="TimesNewRomanPSMT"/>
                <a:ea typeface="Calibri" panose="020F0502020204030204" pitchFamily="34" charset="0"/>
                <a:cs typeface="TimesNewRomanPSMT"/>
              </a:rPr>
              <a:t>E</a:t>
            </a:r>
            <a:r>
              <a:rPr lang="en-US" altLang="en-US" sz="2800">
                <a:latin typeface="TimesNewRomanPSMT"/>
                <a:ea typeface="Calibri" panose="020F0502020204030204" pitchFamily="34" charset="0"/>
                <a:cs typeface="TimesNewRomanPSMT"/>
              </a:rPr>
              <a:t>6 →</a:t>
            </a:r>
            <a:r>
              <a:rPr lang="en-US" altLang="en-US" sz="2800" i="1">
                <a:latin typeface="TimesNewRomanPSMT"/>
                <a:ea typeface="Calibri" panose="020F0502020204030204" pitchFamily="34" charset="0"/>
                <a:cs typeface="TimesNewRomanPSMT"/>
              </a:rPr>
              <a:t>E</a:t>
            </a:r>
            <a:r>
              <a:rPr lang="en-US" altLang="en-US" sz="2800">
                <a:latin typeface="TimesNewRomanPSMT"/>
                <a:ea typeface="Calibri" panose="020F0502020204030204" pitchFamily="34" charset="0"/>
                <a:cs typeface="TimesNewRomanPSMT"/>
              </a:rPr>
              <a:t>5 gives a laser light wavelength of </a:t>
            </a:r>
            <a:r>
              <a:rPr lang="en-US" altLang="en-US" sz="2800" b="1">
                <a:latin typeface="TimesNewRomanPSMT"/>
                <a:ea typeface="Calibri" panose="020F0502020204030204" pitchFamily="34" charset="0"/>
                <a:cs typeface="TimesNewRomanPSMT"/>
              </a:rPr>
              <a:t>3.39μm</a:t>
            </a:r>
            <a:r>
              <a:rPr lang="en-US" altLang="en-US" sz="2800">
                <a:latin typeface="TimesNewRomanPSMT"/>
                <a:ea typeface="Calibri" panose="020F0502020204030204" pitchFamily="34" charset="0"/>
                <a:cs typeface="TimesNewRomanPSMT"/>
              </a:rPr>
              <a:t>. (or)</a:t>
            </a:r>
          </a:p>
          <a:p>
            <a:pPr marL="0" indent="0">
              <a:buFont typeface="Wingdings" panose="05000000000000000000" pitchFamily="2" charset="2"/>
              <a:buNone/>
            </a:pPr>
            <a:r>
              <a:rPr lang="en-US" altLang="en-US" sz="2800" b="1">
                <a:solidFill>
                  <a:srgbClr val="CC3300"/>
                </a:solidFill>
                <a:latin typeface="Calibri" panose="020F0502020204030204" pitchFamily="34" charset="0"/>
                <a:cs typeface="Calibri" panose="020F0502020204030204" pitchFamily="34" charset="0"/>
              </a:rPr>
              <a:t>Ne</a:t>
            </a:r>
            <a:r>
              <a:rPr lang="en-US" altLang="en-US" sz="2800" b="1" baseline="-25000">
                <a:solidFill>
                  <a:srgbClr val="CC3300"/>
                </a:solidFill>
                <a:latin typeface="Calibri" panose="020F0502020204030204" pitchFamily="34" charset="0"/>
                <a:cs typeface="Calibri" panose="020F0502020204030204" pitchFamily="34" charset="0"/>
              </a:rPr>
              <a:t>6</a:t>
            </a:r>
            <a:r>
              <a:rPr lang="en-US" altLang="en-US" sz="2800" b="1">
                <a:solidFill>
                  <a:srgbClr val="CC3300"/>
                </a:solidFill>
                <a:latin typeface="Calibri" panose="020F0502020204030204" pitchFamily="34" charset="0"/>
                <a:cs typeface="Calibri" panose="020F0502020204030204" pitchFamily="34" charset="0"/>
              </a:rPr>
              <a:t>               Ne</a:t>
            </a:r>
            <a:r>
              <a:rPr lang="en-US" altLang="en-US" sz="2800" b="1" baseline="-25000">
                <a:solidFill>
                  <a:srgbClr val="CC3300"/>
                </a:solidFill>
                <a:latin typeface="Calibri" panose="020F0502020204030204" pitchFamily="34" charset="0"/>
                <a:cs typeface="Calibri" panose="020F0502020204030204" pitchFamily="34" charset="0"/>
              </a:rPr>
              <a:t>5 </a:t>
            </a:r>
            <a:r>
              <a:rPr lang="en-US" altLang="en-US" sz="2800" b="1">
                <a:solidFill>
                  <a:srgbClr val="CC3300"/>
                </a:solidFill>
                <a:latin typeface="Calibri" panose="020F0502020204030204" pitchFamily="34" charset="0"/>
                <a:cs typeface="Calibri" panose="020F0502020204030204" pitchFamily="34" charset="0"/>
              </a:rPr>
              <a:t>transition: During this transition electromagnetic radiation of wave length 3.39 μm or 33900 Å</a:t>
            </a:r>
          </a:p>
          <a:p>
            <a:pPr marL="0" indent="0">
              <a:buFont typeface="Wingdings" panose="05000000000000000000" pitchFamily="2" charset="2"/>
              <a:buNone/>
            </a:pPr>
            <a:r>
              <a:rPr lang="en-US" altLang="en-US" sz="2800" i="1">
                <a:latin typeface="TimesNewRomanPSMT"/>
                <a:cs typeface="Calibri" panose="020F0502020204030204" pitchFamily="34" charset="0"/>
              </a:rPr>
              <a:t>E</a:t>
            </a:r>
            <a:r>
              <a:rPr lang="en-US" altLang="en-US" sz="2800">
                <a:latin typeface="TimesNewRomanPSMT"/>
                <a:cs typeface="Calibri" panose="020F0502020204030204" pitchFamily="34" charset="0"/>
              </a:rPr>
              <a:t>4→</a:t>
            </a:r>
            <a:r>
              <a:rPr lang="en-US" altLang="en-US" sz="2800" i="1">
                <a:latin typeface="TimesNewRomanPSMT"/>
                <a:cs typeface="Calibri" panose="020F0502020204030204" pitchFamily="34" charset="0"/>
              </a:rPr>
              <a:t>E</a:t>
            </a:r>
            <a:r>
              <a:rPr lang="en-US" altLang="en-US" sz="2800">
                <a:latin typeface="TimesNewRomanPSMT"/>
                <a:cs typeface="Calibri" panose="020F0502020204030204" pitchFamily="34" charset="0"/>
              </a:rPr>
              <a:t>3 gives a laser light wavelength of </a:t>
            </a:r>
            <a:r>
              <a:rPr lang="en-US" altLang="en-US" sz="2800" b="1">
                <a:latin typeface="TimesNewRomanPSMT"/>
                <a:cs typeface="Calibri" panose="020F0502020204030204" pitchFamily="34" charset="0"/>
              </a:rPr>
              <a:t>1.15μm</a:t>
            </a:r>
            <a:r>
              <a:rPr lang="en-US" altLang="en-US" sz="2800">
                <a:latin typeface="TimesNewRomanPSMT"/>
                <a:cs typeface="Calibri" panose="020F0502020204030204" pitchFamily="34" charset="0"/>
              </a:rPr>
              <a:t>.  (or)</a:t>
            </a:r>
          </a:p>
          <a:p>
            <a:pPr marL="0" indent="0">
              <a:buFont typeface="Wingdings" panose="05000000000000000000" pitchFamily="2" charset="2"/>
              <a:buNone/>
            </a:pPr>
            <a:endParaRPr lang="en-US" altLang="en-US" sz="1800">
              <a:latin typeface="Times New Roman" panose="02020603050405020304" pitchFamily="18" charset="0"/>
              <a:cs typeface="Calibri" panose="020F0502020204030204" pitchFamily="34" charset="0"/>
            </a:endParaRPr>
          </a:p>
        </p:txBody>
      </p:sp>
      <p:sp>
        <p:nvSpPr>
          <p:cNvPr id="29700" name="Rectangle 5">
            <a:extLst>
              <a:ext uri="{FF2B5EF4-FFF2-40B4-BE49-F238E27FC236}">
                <a16:creationId xmlns:a16="http://schemas.microsoft.com/office/drawing/2014/main" xmlns="" id="{F4CB7288-D21F-4452-0689-3507089C685F}"/>
              </a:ext>
            </a:extLst>
          </p:cNvPr>
          <p:cNvSpPr>
            <a:spLocks noChangeArrowheads="1"/>
          </p:cNvSpPr>
          <p:nvPr/>
        </p:nvSpPr>
        <p:spPr bwMode="auto">
          <a:xfrm>
            <a:off x="0" y="-666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IN" altLang="en-US"/>
          </a:p>
        </p:txBody>
      </p:sp>
      <p:sp>
        <p:nvSpPr>
          <p:cNvPr id="29701" name="Rectangle 6">
            <a:extLst>
              <a:ext uri="{FF2B5EF4-FFF2-40B4-BE49-F238E27FC236}">
                <a16:creationId xmlns:a16="http://schemas.microsoft.com/office/drawing/2014/main" xmlns="" id="{2E05BF4E-41CD-50B4-96E7-87ABD5353AFE}"/>
              </a:ext>
            </a:extLst>
          </p:cNvPr>
          <p:cNvSpPr>
            <a:spLocks noChangeArrowheads="1"/>
          </p:cNvSpPr>
          <p:nvPr/>
        </p:nvSpPr>
        <p:spPr bwMode="auto">
          <a:xfrm>
            <a:off x="152400" y="3550551"/>
            <a:ext cx="7599363" cy="120015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just"/>
            <a:r>
              <a:rPr lang="en-US" altLang="en-US" sz="2400" b="1" dirty="0">
                <a:solidFill>
                  <a:srgbClr val="0000CC"/>
                </a:solidFill>
                <a:cs typeface="Times New Roman" panose="02020603050405020304" pitchFamily="18" charset="0"/>
              </a:rPr>
              <a:t>Ne</a:t>
            </a:r>
            <a:r>
              <a:rPr lang="en-US" altLang="en-US" sz="2400" b="1" baseline="-30000" dirty="0">
                <a:solidFill>
                  <a:srgbClr val="0000CC"/>
                </a:solidFill>
                <a:cs typeface="Times New Roman" panose="02020603050405020304" pitchFamily="18" charset="0"/>
              </a:rPr>
              <a:t>6                     </a:t>
            </a:r>
            <a:r>
              <a:rPr lang="en-US" altLang="en-US" sz="2400" b="1" dirty="0">
                <a:solidFill>
                  <a:srgbClr val="0000CC"/>
                </a:solidFill>
                <a:cs typeface="Times New Roman" panose="02020603050405020304" pitchFamily="18" charset="0"/>
              </a:rPr>
              <a:t>Ne</a:t>
            </a:r>
            <a:r>
              <a:rPr lang="en-US" altLang="en-US" sz="2400" b="1" baseline="-30000" dirty="0">
                <a:solidFill>
                  <a:srgbClr val="0000CC"/>
                </a:solidFill>
                <a:cs typeface="Times New Roman" panose="02020603050405020304" pitchFamily="18" charset="0"/>
              </a:rPr>
              <a:t>3</a:t>
            </a:r>
            <a:r>
              <a:rPr lang="en-US" altLang="en-US" sz="2400" b="1" dirty="0">
                <a:solidFill>
                  <a:srgbClr val="0000CC"/>
                </a:solidFill>
                <a:cs typeface="Times New Roman" panose="02020603050405020304" pitchFamily="18" charset="0"/>
              </a:rPr>
              <a:t> Transition: This transition generates a laser beam of red colour of wavelength 632.8 nm or 6328 </a:t>
            </a:r>
            <a:r>
              <a:rPr lang="en-US" altLang="en-US" sz="2400" dirty="0">
                <a:solidFill>
                  <a:srgbClr val="0000CC"/>
                </a:solidFill>
                <a:cs typeface="Times New Roman" panose="02020603050405020304" pitchFamily="18" charset="0"/>
              </a:rPr>
              <a:t>Å</a:t>
            </a:r>
            <a:endParaRPr lang="en-US" altLang="en-US" sz="2400" dirty="0">
              <a:solidFill>
                <a:srgbClr val="0000CC"/>
              </a:solidFill>
            </a:endParaRPr>
          </a:p>
        </p:txBody>
      </p:sp>
      <p:cxnSp>
        <p:nvCxnSpPr>
          <p:cNvPr id="12" name="Straight Arrow Connector 11">
            <a:extLst>
              <a:ext uri="{FF2B5EF4-FFF2-40B4-BE49-F238E27FC236}">
                <a16:creationId xmlns:a16="http://schemas.microsoft.com/office/drawing/2014/main" xmlns="" id="{FC784E30-AE34-2091-E2B5-7ECCA92D620A}"/>
              </a:ext>
            </a:extLst>
          </p:cNvPr>
          <p:cNvCxnSpPr>
            <a:cxnSpLocks/>
          </p:cNvCxnSpPr>
          <p:nvPr/>
        </p:nvCxnSpPr>
        <p:spPr>
          <a:xfrm>
            <a:off x="1150252" y="3810000"/>
            <a:ext cx="9620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703" name="Rectangle 8">
            <a:extLst>
              <a:ext uri="{FF2B5EF4-FFF2-40B4-BE49-F238E27FC236}">
                <a16:creationId xmlns:a16="http://schemas.microsoft.com/office/drawing/2014/main" xmlns="" id="{E0215A44-56DD-590B-068C-84543851F6AE}"/>
              </a:ext>
            </a:extLst>
          </p:cNvPr>
          <p:cNvSpPr>
            <a:spLocks noChangeArrowheads="1"/>
          </p:cNvSpPr>
          <p:nvPr/>
        </p:nvSpPr>
        <p:spPr bwMode="auto">
          <a:xfrm>
            <a:off x="371475" y="48768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IN" altLang="en-US"/>
          </a:p>
        </p:txBody>
      </p:sp>
      <p:sp>
        <p:nvSpPr>
          <p:cNvPr id="29704" name="Rectangle 9">
            <a:extLst>
              <a:ext uri="{FF2B5EF4-FFF2-40B4-BE49-F238E27FC236}">
                <a16:creationId xmlns:a16="http://schemas.microsoft.com/office/drawing/2014/main" xmlns="" id="{8794D2A0-1825-999D-959A-3C73D9FF3B67}"/>
              </a:ext>
            </a:extLst>
          </p:cNvPr>
          <p:cNvSpPr>
            <a:spLocks noChangeArrowheads="1"/>
          </p:cNvSpPr>
          <p:nvPr/>
        </p:nvSpPr>
        <p:spPr bwMode="auto">
          <a:xfrm>
            <a:off x="292100" y="4694238"/>
            <a:ext cx="8080375" cy="18161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2800" b="1" dirty="0" smtClean="0">
                <a:solidFill>
                  <a:srgbClr val="FF3300"/>
                </a:solidFill>
                <a:latin typeface="Calibri" panose="020F0502020204030204" pitchFamily="34" charset="0"/>
                <a:cs typeface="Calibri" panose="020F0502020204030204" pitchFamily="34" charset="0"/>
              </a:rPr>
              <a:t>Ne</a:t>
            </a:r>
            <a:r>
              <a:rPr lang="en-US" altLang="en-US" sz="2800" b="1" baseline="-30000" dirty="0">
                <a:solidFill>
                  <a:srgbClr val="FF3300"/>
                </a:solidFill>
                <a:latin typeface="Calibri" panose="020F0502020204030204" pitchFamily="34" charset="0"/>
                <a:cs typeface="Calibri" panose="020F0502020204030204" pitchFamily="34" charset="0"/>
              </a:rPr>
              <a:t>4</a:t>
            </a:r>
            <a:r>
              <a:rPr lang="en-US" altLang="en-US" sz="2800" b="1" baseline="-30000" dirty="0" smtClean="0">
                <a:solidFill>
                  <a:srgbClr val="FF3300"/>
                </a:solidFill>
                <a:latin typeface="Calibri" panose="020F0502020204030204" pitchFamily="34" charset="0"/>
                <a:cs typeface="Calibri" panose="020F0502020204030204" pitchFamily="34" charset="0"/>
              </a:rPr>
              <a:t>                </a:t>
            </a:r>
            <a:r>
              <a:rPr lang="en-US" altLang="en-US" sz="2800" b="1" dirty="0">
                <a:solidFill>
                  <a:srgbClr val="FF3300"/>
                </a:solidFill>
                <a:latin typeface="Calibri" panose="020F0502020204030204" pitchFamily="34" charset="0"/>
                <a:cs typeface="Calibri" panose="020F0502020204030204" pitchFamily="34" charset="0"/>
              </a:rPr>
              <a:t>Ne</a:t>
            </a:r>
            <a:r>
              <a:rPr lang="en-US" altLang="en-US" sz="2800" b="1" baseline="-30000" dirty="0">
                <a:solidFill>
                  <a:srgbClr val="FF3300"/>
                </a:solidFill>
                <a:latin typeface="Calibri" panose="020F0502020204030204" pitchFamily="34" charset="0"/>
                <a:cs typeface="Calibri" panose="020F0502020204030204" pitchFamily="34" charset="0"/>
              </a:rPr>
              <a:t>3 </a:t>
            </a:r>
            <a:r>
              <a:rPr lang="en-US" altLang="en-US" sz="2800" b="1" dirty="0">
                <a:solidFill>
                  <a:srgbClr val="FF3300"/>
                </a:solidFill>
                <a:latin typeface="Calibri" panose="020F0502020204030204" pitchFamily="34" charset="0"/>
                <a:cs typeface="Calibri" panose="020F0502020204030204" pitchFamily="34" charset="0"/>
              </a:rPr>
              <a:t>transition: During this transition electromagnetic radiation of wave length 1.15 </a:t>
            </a:r>
            <a:r>
              <a:rPr lang="en-US" altLang="en-US" sz="2800" b="1" dirty="0" err="1">
                <a:solidFill>
                  <a:srgbClr val="FF3300"/>
                </a:solidFill>
                <a:latin typeface="Calibri" panose="020F0502020204030204" pitchFamily="34" charset="0"/>
                <a:cs typeface="Calibri" panose="020F0502020204030204" pitchFamily="34" charset="0"/>
              </a:rPr>
              <a:t>μm</a:t>
            </a:r>
            <a:r>
              <a:rPr lang="en-US" altLang="en-US" sz="2800" b="1" dirty="0">
                <a:solidFill>
                  <a:srgbClr val="FF3300"/>
                </a:solidFill>
                <a:latin typeface="Calibri" panose="020F0502020204030204" pitchFamily="34" charset="0"/>
                <a:cs typeface="Calibri" panose="020F0502020204030204" pitchFamily="34" charset="0"/>
              </a:rPr>
              <a:t> or 11500 Å is emitted.</a:t>
            </a:r>
          </a:p>
          <a:p>
            <a:endParaRPr lang="en-US" altLang="en-US" sz="2800" dirty="0">
              <a:latin typeface="Calibri" panose="020F0502020204030204" pitchFamily="34" charset="0"/>
              <a:cs typeface="Calibri" panose="020F0502020204030204" pitchFamily="34" charset="0"/>
            </a:endParaRPr>
          </a:p>
        </p:txBody>
      </p:sp>
      <p:cxnSp>
        <p:nvCxnSpPr>
          <p:cNvPr id="17" name="Straight Arrow Connector 16">
            <a:extLst>
              <a:ext uri="{FF2B5EF4-FFF2-40B4-BE49-F238E27FC236}">
                <a16:creationId xmlns:a16="http://schemas.microsoft.com/office/drawing/2014/main" xmlns="" id="{D3BE16FC-923C-DE25-56C7-7556EA63185A}"/>
              </a:ext>
            </a:extLst>
          </p:cNvPr>
          <p:cNvCxnSpPr/>
          <p:nvPr/>
        </p:nvCxnSpPr>
        <p:spPr>
          <a:xfrm>
            <a:off x="1081088" y="4953000"/>
            <a:ext cx="304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xmlns="" id="{1CA42508-E52D-06DA-E64D-F9AA945D17B5}"/>
              </a:ext>
            </a:extLst>
          </p:cNvPr>
          <p:cNvCxnSpPr>
            <a:cxnSpLocks/>
          </p:cNvCxnSpPr>
          <p:nvPr/>
        </p:nvCxnSpPr>
        <p:spPr>
          <a:xfrm>
            <a:off x="1048652" y="2514600"/>
            <a:ext cx="58261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F4A291-5743-09E2-3D82-4A481CEBB4E7}"/>
              </a:ext>
            </a:extLst>
          </p:cNvPr>
          <p:cNvSpPr>
            <a:spLocks noGrp="1"/>
          </p:cNvSpPr>
          <p:nvPr>
            <p:ph type="title"/>
          </p:nvPr>
        </p:nvSpPr>
        <p:spPr>
          <a:xfrm>
            <a:off x="457200" y="274638"/>
            <a:ext cx="7467600" cy="487362"/>
          </a:xfrm>
        </p:spPr>
        <p:txBody>
          <a:bodyPr/>
          <a:lstStyle/>
          <a:p>
            <a:pPr>
              <a:defRPr/>
            </a:pPr>
            <a:r>
              <a:rPr lang="en-US" sz="2400" b="1" dirty="0">
                <a:solidFill>
                  <a:schemeClr val="tx1"/>
                </a:solidFill>
              </a:rPr>
              <a:t>CHARATCERISTICS of Helium-Neon  laser</a:t>
            </a:r>
            <a:endParaRPr lang="en-IN" sz="2400" b="1" dirty="0">
              <a:solidFill>
                <a:schemeClr val="tx1"/>
              </a:solidFill>
            </a:endParaRPr>
          </a:p>
        </p:txBody>
      </p:sp>
      <p:sp>
        <p:nvSpPr>
          <p:cNvPr id="3" name="Content Placeholder 2">
            <a:extLst>
              <a:ext uri="{FF2B5EF4-FFF2-40B4-BE49-F238E27FC236}">
                <a16:creationId xmlns:a16="http://schemas.microsoft.com/office/drawing/2014/main" xmlns="" id="{8CB3E129-AB20-9F8D-4213-D189E63B333A}"/>
              </a:ext>
            </a:extLst>
          </p:cNvPr>
          <p:cNvSpPr>
            <a:spLocks noGrp="1"/>
          </p:cNvSpPr>
          <p:nvPr>
            <p:ph sz="quarter" idx="1"/>
          </p:nvPr>
        </p:nvSpPr>
        <p:spPr>
          <a:xfrm>
            <a:off x="457200" y="685800"/>
            <a:ext cx="7950200" cy="5788025"/>
          </a:xfrm>
        </p:spPr>
        <p:txBody>
          <a:bodyPr/>
          <a:lstStyle/>
          <a:p>
            <a:pPr marL="0" indent="0" algn="just">
              <a:buFont typeface="Wingdings" panose="05000000000000000000" pitchFamily="2" charset="2"/>
              <a:buNone/>
              <a:defRPr/>
            </a:pPr>
            <a:r>
              <a:rPr lang="en-US" sz="1800" dirty="0"/>
              <a:t>1. </a:t>
            </a:r>
            <a:r>
              <a:rPr lang="en-US" sz="2600" b="1" dirty="0">
                <a:solidFill>
                  <a:srgbClr val="FF0000"/>
                </a:solidFill>
                <a:latin typeface="Calibri" panose="020F0502020204030204" pitchFamily="34" charset="0"/>
                <a:cs typeface="Calibri" panose="020F0502020204030204" pitchFamily="34" charset="0"/>
              </a:rPr>
              <a:t>Type: Gas Laser</a:t>
            </a:r>
            <a:endParaRPr lang="en-IN" sz="2600" b="1" dirty="0">
              <a:solidFill>
                <a:srgbClr val="FF0000"/>
              </a:solidFill>
              <a:latin typeface="Calibri" panose="020F0502020204030204" pitchFamily="34" charset="0"/>
              <a:cs typeface="Calibri" panose="020F0502020204030204" pitchFamily="34" charset="0"/>
            </a:endParaRPr>
          </a:p>
          <a:p>
            <a:pPr marL="0" indent="0" algn="just">
              <a:buFont typeface="Wingdings" panose="05000000000000000000" pitchFamily="2" charset="2"/>
              <a:buNone/>
              <a:defRPr/>
            </a:pPr>
            <a:r>
              <a:rPr lang="en-US" sz="2600" b="1" dirty="0">
                <a:solidFill>
                  <a:srgbClr val="FF0000"/>
                </a:solidFill>
                <a:latin typeface="Calibri" panose="020F0502020204030204" pitchFamily="34" charset="0"/>
                <a:cs typeface="Calibri" panose="020F0502020204030204" pitchFamily="34" charset="0"/>
              </a:rPr>
              <a:t>2. Active Medium: Helium-Neon gases mixture</a:t>
            </a:r>
          </a:p>
          <a:p>
            <a:pPr marL="0" indent="0" algn="just">
              <a:buFont typeface="Wingdings" panose="05000000000000000000" pitchFamily="2" charset="2"/>
              <a:buNone/>
              <a:defRPr/>
            </a:pPr>
            <a:r>
              <a:rPr lang="en-US" sz="2600" b="1" dirty="0">
                <a:solidFill>
                  <a:srgbClr val="FF0000"/>
                </a:solidFill>
                <a:latin typeface="Calibri" panose="020F0502020204030204" pitchFamily="34" charset="0"/>
                <a:cs typeface="Calibri" panose="020F0502020204030204" pitchFamily="34" charset="0"/>
              </a:rPr>
              <a:t>Active </a:t>
            </a:r>
            <a:r>
              <a:rPr lang="en-US" sz="2600" b="1" dirty="0" err="1">
                <a:solidFill>
                  <a:srgbClr val="FF0000"/>
                </a:solidFill>
                <a:latin typeface="Calibri" panose="020F0502020204030204" pitchFamily="34" charset="0"/>
                <a:cs typeface="Calibri" panose="020F0502020204030204" pitchFamily="34" charset="0"/>
              </a:rPr>
              <a:t>centre</a:t>
            </a:r>
            <a:r>
              <a:rPr lang="en-US" sz="2600" b="1" dirty="0">
                <a:solidFill>
                  <a:srgbClr val="FF0000"/>
                </a:solidFill>
                <a:latin typeface="Calibri" panose="020F0502020204030204" pitchFamily="34" charset="0"/>
                <a:cs typeface="Calibri" panose="020F0502020204030204" pitchFamily="34" charset="0"/>
              </a:rPr>
              <a:t>: Ne ions</a:t>
            </a:r>
            <a:endParaRPr lang="en-IN" sz="2600" b="1" dirty="0">
              <a:solidFill>
                <a:srgbClr val="FF0000"/>
              </a:solidFill>
              <a:latin typeface="Calibri" panose="020F0502020204030204" pitchFamily="34" charset="0"/>
              <a:cs typeface="Calibri" panose="020F0502020204030204" pitchFamily="34" charset="0"/>
            </a:endParaRPr>
          </a:p>
          <a:p>
            <a:pPr marL="0" indent="0" algn="just">
              <a:buFont typeface="Wingdings" panose="05000000000000000000" pitchFamily="2" charset="2"/>
              <a:buNone/>
              <a:defRPr/>
            </a:pPr>
            <a:r>
              <a:rPr lang="en-US" sz="2600" b="1" dirty="0">
                <a:solidFill>
                  <a:srgbClr val="FF0000"/>
                </a:solidFill>
                <a:latin typeface="Calibri" panose="020F0502020204030204" pitchFamily="34" charset="0"/>
                <a:cs typeface="Calibri" panose="020F0502020204030204" pitchFamily="34" charset="0"/>
              </a:rPr>
              <a:t>3. Pumping method: Electrical discharge</a:t>
            </a:r>
            <a:endParaRPr lang="en-IN" sz="2600" b="1" dirty="0">
              <a:solidFill>
                <a:srgbClr val="FF0000"/>
              </a:solidFill>
              <a:latin typeface="Calibri" panose="020F0502020204030204" pitchFamily="34" charset="0"/>
              <a:cs typeface="Calibri" panose="020F0502020204030204" pitchFamily="34" charset="0"/>
            </a:endParaRPr>
          </a:p>
          <a:p>
            <a:pPr marL="0" indent="0" algn="just">
              <a:buFont typeface="Wingdings" panose="05000000000000000000" pitchFamily="2" charset="2"/>
              <a:buNone/>
              <a:defRPr/>
            </a:pPr>
            <a:r>
              <a:rPr lang="en-US" sz="2600" b="1" dirty="0">
                <a:solidFill>
                  <a:srgbClr val="FF0000"/>
                </a:solidFill>
                <a:latin typeface="Calibri" panose="020F0502020204030204" pitchFamily="34" charset="0"/>
                <a:cs typeface="Calibri" panose="020F0502020204030204" pitchFamily="34" charset="0"/>
              </a:rPr>
              <a:t>4. Pumping source: R.F. Oscillator (DC Power supply)</a:t>
            </a:r>
            <a:endParaRPr lang="en-IN" sz="2600" b="1" dirty="0">
              <a:solidFill>
                <a:srgbClr val="FF0000"/>
              </a:solidFill>
              <a:latin typeface="Calibri" panose="020F0502020204030204" pitchFamily="34" charset="0"/>
              <a:cs typeface="Calibri" panose="020F0502020204030204" pitchFamily="34" charset="0"/>
            </a:endParaRPr>
          </a:p>
          <a:p>
            <a:pPr marL="0" indent="0" algn="just">
              <a:buFont typeface="Wingdings" panose="05000000000000000000" pitchFamily="2" charset="2"/>
              <a:buNone/>
              <a:defRPr/>
            </a:pPr>
            <a:r>
              <a:rPr lang="en-US" sz="2600" b="1" dirty="0">
                <a:solidFill>
                  <a:srgbClr val="FF0000"/>
                </a:solidFill>
                <a:latin typeface="Calibri" panose="020F0502020204030204" pitchFamily="34" charset="0"/>
                <a:cs typeface="Calibri" panose="020F0502020204030204" pitchFamily="34" charset="0"/>
              </a:rPr>
              <a:t>5. Optical resonator: External setup mirror</a:t>
            </a:r>
            <a:endParaRPr lang="en-IN" sz="2600" b="1" dirty="0">
              <a:solidFill>
                <a:srgbClr val="FF0000"/>
              </a:solidFill>
              <a:latin typeface="Calibri" panose="020F0502020204030204" pitchFamily="34" charset="0"/>
              <a:cs typeface="Calibri" panose="020F0502020204030204" pitchFamily="34" charset="0"/>
            </a:endParaRPr>
          </a:p>
          <a:p>
            <a:pPr marL="0" indent="0" algn="just">
              <a:buFont typeface="Wingdings" panose="05000000000000000000" pitchFamily="2" charset="2"/>
              <a:buNone/>
              <a:defRPr/>
            </a:pPr>
            <a:r>
              <a:rPr lang="en-US" sz="2600" b="1" dirty="0">
                <a:solidFill>
                  <a:srgbClr val="FF0000"/>
                </a:solidFill>
                <a:latin typeface="Calibri" panose="020F0502020204030204" pitchFamily="34" charset="0"/>
                <a:cs typeface="Calibri" panose="020F0502020204030204" pitchFamily="34" charset="0"/>
              </a:rPr>
              <a:t>6. Power Output: 5-50 milliwatts (high power output)</a:t>
            </a:r>
            <a:endParaRPr lang="en-IN" sz="2600" b="1" dirty="0">
              <a:solidFill>
                <a:srgbClr val="FF0000"/>
              </a:solidFill>
              <a:latin typeface="Calibri" panose="020F0502020204030204" pitchFamily="34" charset="0"/>
              <a:cs typeface="Calibri" panose="020F0502020204030204" pitchFamily="34" charset="0"/>
            </a:endParaRPr>
          </a:p>
          <a:p>
            <a:pPr marL="0" indent="0" algn="just">
              <a:buFont typeface="Wingdings" panose="05000000000000000000" pitchFamily="2" charset="2"/>
              <a:buNone/>
              <a:defRPr/>
            </a:pPr>
            <a:r>
              <a:rPr lang="en-US" sz="2600" b="1" dirty="0">
                <a:solidFill>
                  <a:srgbClr val="FF0000"/>
                </a:solidFill>
                <a:latin typeface="Calibri" panose="020F0502020204030204" pitchFamily="34" charset="0"/>
                <a:cs typeface="Calibri" panose="020F0502020204030204" pitchFamily="34" charset="0"/>
              </a:rPr>
              <a:t>7. Nature of output: Continuous wave mode</a:t>
            </a:r>
            <a:endParaRPr lang="en-IN" sz="2600" b="1" dirty="0">
              <a:solidFill>
                <a:srgbClr val="FF0000"/>
              </a:solidFill>
              <a:latin typeface="Calibri" panose="020F0502020204030204" pitchFamily="34" charset="0"/>
              <a:cs typeface="Calibri" panose="020F0502020204030204" pitchFamily="34" charset="0"/>
            </a:endParaRPr>
          </a:p>
          <a:p>
            <a:pPr marL="0" indent="0" algn="just">
              <a:buFont typeface="Wingdings" panose="05000000000000000000" pitchFamily="2" charset="2"/>
              <a:buNone/>
              <a:defRPr/>
            </a:pPr>
            <a:r>
              <a:rPr lang="en-US" sz="2600" b="1" dirty="0">
                <a:solidFill>
                  <a:srgbClr val="FF0000"/>
                </a:solidFill>
                <a:latin typeface="Calibri" panose="020F0502020204030204" pitchFamily="34" charset="0"/>
                <a:cs typeface="Calibri" panose="020F0502020204030204" pitchFamily="34" charset="0"/>
              </a:rPr>
              <a:t>8. Output Wavelength: visible and infrared wavelength (638.2 nm, 3.39 </a:t>
            </a:r>
            <a:r>
              <a:rPr lang="en-US" sz="2600" b="1" dirty="0" err="1">
                <a:solidFill>
                  <a:srgbClr val="FF0000"/>
                </a:solidFill>
                <a:latin typeface="Calibri" panose="020F0502020204030204" pitchFamily="34" charset="0"/>
                <a:cs typeface="Calibri" panose="020F0502020204030204" pitchFamily="34" charset="0"/>
              </a:rPr>
              <a:t>μm</a:t>
            </a:r>
            <a:r>
              <a:rPr lang="en-US" sz="2600" b="1" dirty="0">
                <a:solidFill>
                  <a:srgbClr val="FF0000"/>
                </a:solidFill>
                <a:latin typeface="Calibri" panose="020F0502020204030204" pitchFamily="34" charset="0"/>
                <a:cs typeface="Calibri" panose="020F0502020204030204" pitchFamily="34" charset="0"/>
              </a:rPr>
              <a:t> &amp; 1.15 </a:t>
            </a:r>
            <a:r>
              <a:rPr lang="en-US" sz="2600" b="1" dirty="0" err="1">
                <a:solidFill>
                  <a:srgbClr val="FF0000"/>
                </a:solidFill>
                <a:latin typeface="Calibri" panose="020F0502020204030204" pitchFamily="34" charset="0"/>
                <a:cs typeface="Calibri" panose="020F0502020204030204" pitchFamily="34" charset="0"/>
              </a:rPr>
              <a:t>μm</a:t>
            </a:r>
            <a:r>
              <a:rPr lang="en-US" sz="2600" b="1" dirty="0">
                <a:solidFill>
                  <a:srgbClr val="FF0000"/>
                </a:solidFill>
                <a:latin typeface="Calibri" panose="020F0502020204030204" pitchFamily="34" charset="0"/>
                <a:cs typeface="Calibri" panose="020F0502020204030204" pitchFamily="34" charset="0"/>
              </a:rPr>
              <a:t>)</a:t>
            </a:r>
            <a:endParaRPr lang="en-IN" sz="2600" b="1" dirty="0">
              <a:solidFill>
                <a:srgbClr val="FF0000"/>
              </a:solidFill>
              <a:latin typeface="Calibri" panose="020F0502020204030204" pitchFamily="34" charset="0"/>
              <a:cs typeface="Calibri" panose="020F0502020204030204" pitchFamily="34" charset="0"/>
            </a:endParaRPr>
          </a:p>
          <a:p>
            <a:pPr algn="just">
              <a:defRPr/>
            </a:pPr>
            <a:endParaRPr lang="en-IN" sz="2600" b="1" dirty="0">
              <a:solidFill>
                <a:srgbClr val="FF0000"/>
              </a:solidFill>
              <a:latin typeface="Calibri" panose="020F0502020204030204" pitchFamily="34" charset="0"/>
              <a:cs typeface="Calibri" panose="020F0502020204030204" pitchFamily="34" charset="0"/>
            </a:endParaRPr>
          </a:p>
          <a:p>
            <a:pPr marL="0" indent="0">
              <a:buFont typeface="Wingdings" panose="05000000000000000000" pitchFamily="2" charset="2"/>
              <a:buNone/>
              <a:defRPr/>
            </a:pPr>
            <a:endParaRPr lang="en-IN" altLang="en-US" sz="1800"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Content Placeholder 2">
            <a:extLst>
              <a:ext uri="{FF2B5EF4-FFF2-40B4-BE49-F238E27FC236}">
                <a16:creationId xmlns:a16="http://schemas.microsoft.com/office/drawing/2014/main" xmlns="" id="{116D317E-B782-66F3-C94E-9CEB1103AAC2}"/>
              </a:ext>
            </a:extLst>
          </p:cNvPr>
          <p:cNvSpPr>
            <a:spLocks noGrp="1"/>
          </p:cNvSpPr>
          <p:nvPr>
            <p:ph sz="quarter" idx="1"/>
          </p:nvPr>
        </p:nvSpPr>
        <p:spPr>
          <a:xfrm>
            <a:off x="457200" y="266700"/>
            <a:ext cx="8153400" cy="6324600"/>
          </a:xfrm>
        </p:spPr>
        <p:txBody>
          <a:bodyPr/>
          <a:lstStyle/>
          <a:p>
            <a:pPr marL="0" indent="0">
              <a:lnSpc>
                <a:spcPct val="115000"/>
              </a:lnSpc>
              <a:buFont typeface="Wingdings" panose="05000000000000000000" pitchFamily="2" charset="2"/>
              <a:buNone/>
            </a:pPr>
            <a:r>
              <a:rPr lang="en-US" altLang="en-US" sz="2800" b="1" dirty="0">
                <a:solidFill>
                  <a:srgbClr val="000000"/>
                </a:solidFill>
                <a:latin typeface="Times New Roman" panose="02020603050405020304" pitchFamily="18" charset="0"/>
                <a:cs typeface="Calibri" panose="020F0502020204030204" pitchFamily="34" charset="0"/>
              </a:rPr>
              <a:t>Advantages</a:t>
            </a:r>
            <a:endParaRPr lang="en-IN" altLang="en-US" sz="2800" dirty="0">
              <a:solidFill>
                <a:srgbClr val="000000"/>
              </a:solidFill>
              <a:latin typeface="Times New Roman" panose="02020603050405020304" pitchFamily="18" charset="0"/>
              <a:cs typeface="Calibri" panose="020F0502020204030204" pitchFamily="34" charset="0"/>
            </a:endParaRPr>
          </a:p>
          <a:p>
            <a:pPr marL="0" indent="0">
              <a:lnSpc>
                <a:spcPct val="115000"/>
              </a:lnSpc>
              <a:buFont typeface="Wingdings" panose="05000000000000000000" pitchFamily="2" charset="2"/>
              <a:buNone/>
            </a:pPr>
            <a:r>
              <a:rPr lang="en-US" altLang="en-US" sz="2800" b="1" dirty="0">
                <a:solidFill>
                  <a:srgbClr val="000000"/>
                </a:solidFill>
                <a:latin typeface="Times New Roman" panose="02020603050405020304" pitchFamily="18" charset="0"/>
                <a:cs typeface="Calibri" panose="020F0502020204030204" pitchFamily="34" charset="0"/>
              </a:rPr>
              <a:t>1.</a:t>
            </a:r>
            <a:r>
              <a:rPr lang="en-IN" altLang="en-US" sz="2800" b="1" dirty="0">
                <a:solidFill>
                  <a:srgbClr val="C00000"/>
                </a:solidFill>
                <a:latin typeface="Times New Roman" panose="02020603050405020304" pitchFamily="18" charset="0"/>
                <a:cs typeface="Calibri" panose="020F0502020204030204" pitchFamily="34" charset="0"/>
              </a:rPr>
              <a:t>Helium-neon laser emits laser light in the visible portion of the spectrum.</a:t>
            </a:r>
          </a:p>
          <a:p>
            <a:pPr marL="0" indent="0">
              <a:lnSpc>
                <a:spcPct val="115000"/>
              </a:lnSpc>
              <a:buFont typeface="Wingdings" panose="05000000000000000000" pitchFamily="2" charset="2"/>
              <a:buNone/>
            </a:pPr>
            <a:r>
              <a:rPr lang="en-IN" altLang="en-US" sz="2800" b="1" dirty="0">
                <a:solidFill>
                  <a:srgbClr val="C00000"/>
                </a:solidFill>
                <a:latin typeface="Times New Roman" panose="02020603050405020304" pitchFamily="18" charset="0"/>
                <a:cs typeface="Calibri" panose="020F0502020204030204" pitchFamily="34" charset="0"/>
              </a:rPr>
              <a:t>2.High stability</a:t>
            </a:r>
          </a:p>
          <a:p>
            <a:pPr marL="0" indent="0">
              <a:lnSpc>
                <a:spcPct val="115000"/>
              </a:lnSpc>
              <a:buFont typeface="Wingdings" panose="05000000000000000000" pitchFamily="2" charset="2"/>
              <a:buNone/>
            </a:pPr>
            <a:r>
              <a:rPr lang="en-IN" altLang="en-US" sz="2800" b="1" dirty="0">
                <a:solidFill>
                  <a:srgbClr val="C00000"/>
                </a:solidFill>
                <a:latin typeface="Times New Roman" panose="02020603050405020304" pitchFamily="18" charset="0"/>
                <a:cs typeface="Calibri" panose="020F0502020204030204" pitchFamily="34" charset="0"/>
              </a:rPr>
              <a:t>3.Low cost</a:t>
            </a:r>
          </a:p>
          <a:p>
            <a:pPr marL="0" indent="0">
              <a:lnSpc>
                <a:spcPct val="115000"/>
              </a:lnSpc>
              <a:buFont typeface="Wingdings" panose="05000000000000000000" pitchFamily="2" charset="2"/>
              <a:buNone/>
            </a:pPr>
            <a:r>
              <a:rPr lang="en-IN" altLang="en-US" sz="2800" b="1" dirty="0">
                <a:solidFill>
                  <a:srgbClr val="C00000"/>
                </a:solidFill>
                <a:latin typeface="Times New Roman" panose="02020603050405020304" pitchFamily="18" charset="0"/>
                <a:cs typeface="Calibri" panose="020F0502020204030204" pitchFamily="34" charset="0"/>
              </a:rPr>
              <a:t>4.Operates without damage at higher temperatures</a:t>
            </a:r>
            <a:endParaRPr lang="en-IN" altLang="en-US" sz="2800" dirty="0">
              <a:solidFill>
                <a:srgbClr val="000000"/>
              </a:solidFill>
              <a:latin typeface="Times New Roman" panose="02020603050405020304" pitchFamily="18" charset="0"/>
              <a:cs typeface="Calibri" panose="020F0502020204030204" pitchFamily="34" charset="0"/>
            </a:endParaRPr>
          </a:p>
          <a:p>
            <a:pPr marL="0" indent="0">
              <a:lnSpc>
                <a:spcPct val="115000"/>
              </a:lnSpc>
              <a:buFont typeface="Wingdings" panose="05000000000000000000" pitchFamily="2" charset="2"/>
              <a:buNone/>
            </a:pPr>
            <a:r>
              <a:rPr lang="en-IN" altLang="en-US" sz="2800" b="1" dirty="0">
                <a:solidFill>
                  <a:srgbClr val="000000"/>
                </a:solidFill>
                <a:latin typeface="Times New Roman" panose="02020603050405020304" pitchFamily="18" charset="0"/>
                <a:cs typeface="Calibri" panose="020F0502020204030204" pitchFamily="34" charset="0"/>
              </a:rPr>
              <a:t>Disadvantages</a:t>
            </a:r>
            <a:endParaRPr lang="en-IN" altLang="en-US" sz="2800" dirty="0">
              <a:solidFill>
                <a:srgbClr val="000000"/>
              </a:solidFill>
              <a:latin typeface="Times New Roman" panose="02020603050405020304" pitchFamily="18" charset="0"/>
              <a:cs typeface="Calibri" panose="020F0502020204030204" pitchFamily="34" charset="0"/>
            </a:endParaRPr>
          </a:p>
          <a:p>
            <a:pPr marL="0" indent="0">
              <a:lnSpc>
                <a:spcPct val="115000"/>
              </a:lnSpc>
              <a:buFont typeface="Wingdings" panose="05000000000000000000" pitchFamily="2" charset="2"/>
              <a:buNone/>
            </a:pPr>
            <a:r>
              <a:rPr lang="en-IN" altLang="en-US" sz="2800" b="1" dirty="0">
                <a:solidFill>
                  <a:srgbClr val="000000"/>
                </a:solidFill>
                <a:latin typeface="Times New Roman" panose="02020603050405020304" pitchFamily="18" charset="0"/>
                <a:cs typeface="Calibri" panose="020F0502020204030204" pitchFamily="34" charset="0"/>
              </a:rPr>
              <a:t>1</a:t>
            </a:r>
            <a:r>
              <a:rPr lang="en-IN" altLang="en-US" sz="2800" dirty="0">
                <a:solidFill>
                  <a:srgbClr val="0000CC"/>
                </a:solidFill>
                <a:latin typeface="Times New Roman" panose="02020603050405020304" pitchFamily="18" charset="0"/>
                <a:cs typeface="Calibri" panose="020F0502020204030204" pitchFamily="34" charset="0"/>
              </a:rPr>
              <a:t>.</a:t>
            </a:r>
            <a:r>
              <a:rPr lang="en-IN" altLang="en-US" sz="2800" b="1" dirty="0">
                <a:solidFill>
                  <a:srgbClr val="0000CC"/>
                </a:solidFill>
                <a:latin typeface="Times New Roman" panose="02020603050405020304" pitchFamily="18" charset="0"/>
                <a:cs typeface="Calibri" panose="020F0502020204030204" pitchFamily="34" charset="0"/>
              </a:rPr>
              <a:t>Low efficiency</a:t>
            </a:r>
          </a:p>
          <a:p>
            <a:pPr marL="0" indent="0">
              <a:lnSpc>
                <a:spcPct val="115000"/>
              </a:lnSpc>
              <a:buFont typeface="Wingdings" panose="05000000000000000000" pitchFamily="2" charset="2"/>
              <a:buNone/>
            </a:pPr>
            <a:r>
              <a:rPr lang="en-IN" altLang="en-US" sz="2800" b="1" dirty="0">
                <a:solidFill>
                  <a:srgbClr val="0000CC"/>
                </a:solidFill>
                <a:latin typeface="Times New Roman" panose="02020603050405020304" pitchFamily="18" charset="0"/>
                <a:cs typeface="Calibri" panose="020F0502020204030204" pitchFamily="34" charset="0"/>
              </a:rPr>
              <a:t>2.Low gain</a:t>
            </a:r>
          </a:p>
          <a:p>
            <a:pPr marL="0" indent="0">
              <a:lnSpc>
                <a:spcPct val="115000"/>
              </a:lnSpc>
              <a:buFont typeface="Wingdings" panose="05000000000000000000" pitchFamily="2" charset="2"/>
              <a:buNone/>
            </a:pPr>
            <a:r>
              <a:rPr lang="en-IN" altLang="en-US" sz="2800" b="1" dirty="0">
                <a:solidFill>
                  <a:srgbClr val="0000CC"/>
                </a:solidFill>
                <a:latin typeface="Times New Roman" panose="02020603050405020304" pitchFamily="18" charset="0"/>
                <a:cs typeface="Calibri" panose="020F0502020204030204" pitchFamily="34" charset="0"/>
              </a:rPr>
              <a:t>3.Helium-neon lasers are limited to low power tasks</a:t>
            </a:r>
          </a:p>
          <a:p>
            <a:pPr marL="0" indent="0">
              <a:lnSpc>
                <a:spcPct val="115000"/>
              </a:lnSpc>
              <a:buFont typeface="Wingdings" panose="05000000000000000000" pitchFamily="2" charset="2"/>
              <a:buNone/>
            </a:pPr>
            <a:endParaRPr lang="en-IN" altLang="en-US" sz="2800" dirty="0">
              <a:solidFill>
                <a:srgbClr val="0000CC"/>
              </a:solidFill>
              <a:latin typeface="Times New Roman" panose="02020603050405020304" pitchFamily="18" charset="0"/>
              <a:cs typeface="Calibri" panose="020F0502020204030204" pitchFamily="34" charset="0"/>
            </a:endParaRPr>
          </a:p>
          <a:p>
            <a:pPr marL="0" indent="0">
              <a:lnSpc>
                <a:spcPct val="115000"/>
              </a:lnSpc>
              <a:buFont typeface="Wingdings" panose="05000000000000000000" pitchFamily="2" charset="2"/>
              <a:buNone/>
            </a:pPr>
            <a:endParaRPr lang="en-IN" altLang="en-US" sz="2800" dirty="0">
              <a:solidFill>
                <a:srgbClr val="000000"/>
              </a:solidFill>
              <a:latin typeface="Times New Roman" panose="02020603050405020304" pitchFamily="18" charset="0"/>
              <a:cs typeface="Calibri" panose="020F0502020204030204" pitchFamily="34" charset="0"/>
            </a:endParaRPr>
          </a:p>
          <a:p>
            <a:pPr marL="0" indent="0">
              <a:buFont typeface="Wingdings" panose="05000000000000000000" pitchFamily="2" charset="2"/>
              <a:buNone/>
            </a:pPr>
            <a:endParaRPr lang="en-IN"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Content Placeholder 2">
            <a:extLst>
              <a:ext uri="{FF2B5EF4-FFF2-40B4-BE49-F238E27FC236}">
                <a16:creationId xmlns:a16="http://schemas.microsoft.com/office/drawing/2014/main" xmlns="" id="{103BC23A-A0A3-6D37-1D41-5C1E99F47148}"/>
              </a:ext>
            </a:extLst>
          </p:cNvPr>
          <p:cNvSpPr>
            <a:spLocks noGrp="1"/>
          </p:cNvSpPr>
          <p:nvPr>
            <p:ph sz="quarter" idx="1"/>
          </p:nvPr>
        </p:nvSpPr>
        <p:spPr>
          <a:xfrm>
            <a:off x="457200" y="304800"/>
            <a:ext cx="7950200" cy="6324600"/>
          </a:xfrm>
        </p:spPr>
        <p:txBody>
          <a:bodyPr/>
          <a:lstStyle/>
          <a:p>
            <a:pPr marL="0" indent="0">
              <a:lnSpc>
                <a:spcPct val="115000"/>
              </a:lnSpc>
              <a:buFont typeface="Wingdings" panose="05000000000000000000" pitchFamily="2" charset="2"/>
              <a:buNone/>
            </a:pPr>
            <a:endParaRPr lang="en-IN" altLang="en-US" sz="1800">
              <a:solidFill>
                <a:srgbClr val="0000CC"/>
              </a:solidFill>
              <a:latin typeface="Times New Roman" panose="02020603050405020304" pitchFamily="18" charset="0"/>
              <a:cs typeface="Calibri" panose="020F0502020204030204" pitchFamily="34" charset="0"/>
            </a:endParaRPr>
          </a:p>
          <a:p>
            <a:pPr marL="0" indent="0" algn="just">
              <a:buFont typeface="Wingdings" panose="05000000000000000000" pitchFamily="2" charset="2"/>
              <a:buNone/>
            </a:pPr>
            <a:r>
              <a:rPr lang="en-IN" altLang="en-US" sz="2800" b="1">
                <a:solidFill>
                  <a:srgbClr val="000000"/>
                </a:solidFill>
                <a:latin typeface="Times New Roman" panose="02020603050405020304" pitchFamily="18" charset="0"/>
                <a:cs typeface="Times New Roman" panose="02020603050405020304" pitchFamily="18" charset="0"/>
              </a:rPr>
              <a:t>Applications</a:t>
            </a:r>
            <a:endParaRPr lang="en-IN" altLang="en-US" sz="2800">
              <a:latin typeface="Times New Roman" panose="02020603050405020304" pitchFamily="18" charset="0"/>
              <a:cs typeface="Times New Roman" panose="02020603050405020304" pitchFamily="18" charset="0"/>
            </a:endParaRPr>
          </a:p>
          <a:p>
            <a:pPr marL="0" indent="0">
              <a:buFont typeface="Century Schoolbook" panose="02040604050505020304" pitchFamily="18" charset="0"/>
              <a:buAutoNum type="arabicPeriod"/>
            </a:pPr>
            <a:r>
              <a:rPr lang="en-IN" altLang="en-US" sz="3200" b="1">
                <a:solidFill>
                  <a:srgbClr val="FF0066"/>
                </a:solidFill>
                <a:latin typeface="Calibri" panose="020F0502020204030204" pitchFamily="34" charset="0"/>
                <a:ea typeface="Times New Roman" panose="02020603050405020304" pitchFamily="18" charset="0"/>
                <a:cs typeface="Calibri" panose="020F0502020204030204" pitchFamily="34" charset="0"/>
              </a:rPr>
              <a:t>Helium-neon lasers are used in industries.</a:t>
            </a:r>
            <a:endParaRPr lang="en-IN" altLang="en-US" sz="3200" b="1">
              <a:solidFill>
                <a:srgbClr val="FF0066"/>
              </a:solidFill>
              <a:latin typeface="Calibri" panose="020F0502020204030204" pitchFamily="34" charset="0"/>
              <a:cs typeface="Times New Roman" panose="02020603050405020304" pitchFamily="18" charset="0"/>
            </a:endParaRPr>
          </a:p>
          <a:p>
            <a:pPr marL="0" indent="0">
              <a:buFont typeface="Century Schoolbook" panose="02040604050505020304" pitchFamily="18" charset="0"/>
              <a:buAutoNum type="arabicPeriod"/>
            </a:pPr>
            <a:r>
              <a:rPr lang="en-IN" altLang="en-US" sz="3200" b="1">
                <a:solidFill>
                  <a:srgbClr val="FF0066"/>
                </a:solidFill>
                <a:latin typeface="Calibri" panose="020F0502020204030204" pitchFamily="34" charset="0"/>
                <a:cs typeface="Times New Roman" panose="02020603050405020304" pitchFamily="18" charset="0"/>
              </a:rPr>
              <a:t>Helium-neon lasers are used in scientific instruments.</a:t>
            </a:r>
          </a:p>
          <a:p>
            <a:pPr marL="0" indent="0">
              <a:buFont typeface="Century Schoolbook" panose="02040604050505020304" pitchFamily="18" charset="0"/>
              <a:buAutoNum type="arabicPeriod"/>
            </a:pPr>
            <a:r>
              <a:rPr lang="en-IN" altLang="en-US" sz="3200" b="1">
                <a:solidFill>
                  <a:srgbClr val="FF0066"/>
                </a:solidFill>
                <a:latin typeface="Calibri" panose="020F0502020204030204" pitchFamily="34" charset="0"/>
                <a:cs typeface="Times New Roman" panose="02020603050405020304" pitchFamily="18" charset="0"/>
              </a:rPr>
              <a:t>Helium-neon lasers are used in the college laboratories.</a:t>
            </a:r>
          </a:p>
          <a:p>
            <a:pPr marL="0" indent="0">
              <a:buFont typeface="Century Schoolbook" panose="02040604050505020304" pitchFamily="18" charset="0"/>
              <a:buAutoNum type="arabicPeriod"/>
            </a:pPr>
            <a:r>
              <a:rPr lang="en-US" altLang="en-US" sz="3200" b="1">
                <a:solidFill>
                  <a:srgbClr val="FF0066"/>
                </a:solidFill>
                <a:latin typeface="Calibri" panose="020F0502020204030204" pitchFamily="34" charset="0"/>
                <a:cs typeface="Times New Roman" panose="02020603050405020304" pitchFamily="18" charset="0"/>
              </a:rPr>
              <a:t>The He-Ne Laser is used in Holography in producing the 3D images of objects.</a:t>
            </a:r>
            <a:endParaRPr lang="en-IN" altLang="en-US" sz="3200" b="1">
              <a:solidFill>
                <a:srgbClr val="FF0066"/>
              </a:solidFill>
              <a:latin typeface="Calibri" panose="020F0502020204030204" pitchFamily="34" charset="0"/>
              <a:cs typeface="Times New Roman" panose="02020603050405020304" pitchFamily="18" charset="0"/>
            </a:endParaRPr>
          </a:p>
          <a:p>
            <a:pPr marL="0" indent="0"/>
            <a:endParaRPr lang="en-IN" altLang="en-US" sz="2800" b="1">
              <a:solidFill>
                <a:srgbClr val="FF0066"/>
              </a:solidFill>
              <a:latin typeface="Calibri" panose="020F0502020204030204" pitchFamily="34" charset="0"/>
              <a:cs typeface="Times New Roman" panose="02020603050405020304" pitchFamily="18" charset="0"/>
            </a:endParaRPr>
          </a:p>
          <a:p>
            <a:pPr marL="0" indent="0">
              <a:lnSpc>
                <a:spcPct val="115000"/>
              </a:lnSpc>
              <a:buFont typeface="Wingdings" panose="05000000000000000000" pitchFamily="2" charset="2"/>
              <a:buNone/>
            </a:pPr>
            <a:endParaRPr lang="en-IN" altLang="en-US" sz="2800">
              <a:solidFill>
                <a:srgbClr val="000000"/>
              </a:solidFill>
              <a:latin typeface="Times New Roman" panose="02020603050405020304" pitchFamily="18" charset="0"/>
              <a:cs typeface="Calibri" panose="020F0502020204030204" pitchFamily="34" charset="0"/>
            </a:endParaRPr>
          </a:p>
          <a:p>
            <a:pPr marL="0" indent="0">
              <a:buFont typeface="Wingdings" panose="05000000000000000000" pitchFamily="2" charset="2"/>
              <a:buNone/>
            </a:pPr>
            <a:endParaRPr lang="en-I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4015D6-8A37-3FB2-B846-06274A6A1749}"/>
              </a:ext>
            </a:extLst>
          </p:cNvPr>
          <p:cNvSpPr>
            <a:spLocks noGrp="1"/>
          </p:cNvSpPr>
          <p:nvPr>
            <p:ph type="title"/>
          </p:nvPr>
        </p:nvSpPr>
        <p:spPr>
          <a:xfrm>
            <a:off x="525463" y="0"/>
            <a:ext cx="7467600" cy="487363"/>
          </a:xfrm>
        </p:spPr>
        <p:txBody>
          <a:bodyPr>
            <a:normAutofit fontScale="90000"/>
          </a:bodyPr>
          <a:lstStyle/>
          <a:p>
            <a:pPr algn="ctr">
              <a:defRPr/>
            </a:pPr>
            <a:r>
              <a:rPr lang="en-US" b="1" dirty="0">
                <a:solidFill>
                  <a:srgbClr val="FF0066"/>
                </a:solidFill>
              </a:rPr>
              <a:t>Semiconductor diode laser</a:t>
            </a:r>
            <a:endParaRPr lang="en-IN" b="1" dirty="0">
              <a:solidFill>
                <a:srgbClr val="FF0066"/>
              </a:solidFill>
            </a:endParaRPr>
          </a:p>
        </p:txBody>
      </p:sp>
      <p:sp>
        <p:nvSpPr>
          <p:cNvPr id="33795" name="Content Placeholder 2">
            <a:extLst>
              <a:ext uri="{FF2B5EF4-FFF2-40B4-BE49-F238E27FC236}">
                <a16:creationId xmlns:a16="http://schemas.microsoft.com/office/drawing/2014/main" xmlns="" id="{E3702A6A-B0B4-FCCA-7530-C47D62DCED73}"/>
              </a:ext>
            </a:extLst>
          </p:cNvPr>
          <p:cNvSpPr>
            <a:spLocks noGrp="1"/>
          </p:cNvSpPr>
          <p:nvPr>
            <p:ph sz="quarter" idx="1"/>
          </p:nvPr>
        </p:nvSpPr>
        <p:spPr>
          <a:xfrm>
            <a:off x="490452" y="381000"/>
            <a:ext cx="8064500" cy="6218237"/>
          </a:xfrm>
        </p:spPr>
        <p:txBody>
          <a:bodyPr/>
          <a:lstStyle/>
          <a:p>
            <a:pPr marL="0" indent="0" algn="just">
              <a:buFont typeface="Wingdings" panose="05000000000000000000" pitchFamily="2" charset="2"/>
              <a:buNone/>
            </a:pPr>
            <a:r>
              <a:rPr lang="en-US" altLang="en-US" sz="2600" b="1" dirty="0">
                <a:solidFill>
                  <a:srgbClr val="0000CC"/>
                </a:solidFill>
                <a:latin typeface="Calibri" panose="020F0502020204030204" pitchFamily="34" charset="0"/>
                <a:cs typeface="Calibri" panose="020F0502020204030204" pitchFamily="34" charset="0"/>
              </a:rPr>
              <a:t>Laser action can also be produced semiconductors. The most compact of all the lasers in semiconductor diode laser and it is unique. It is also called injection laser. It is invented by R N Hall and coworkers in USA, 1962. </a:t>
            </a:r>
          </a:p>
          <a:p>
            <a:pPr marL="0" indent="0" algn="just">
              <a:buFont typeface="Wingdings" panose="05000000000000000000" pitchFamily="2" charset="2"/>
              <a:buNone/>
            </a:pPr>
            <a:r>
              <a:rPr lang="en-US" altLang="en-US" sz="2600" b="1" dirty="0">
                <a:solidFill>
                  <a:srgbClr val="00FF00"/>
                </a:solidFill>
                <a:latin typeface="Calibri" panose="020F0502020204030204" pitchFamily="34" charset="0"/>
                <a:cs typeface="Calibri" panose="020F0502020204030204" pitchFamily="34" charset="0"/>
              </a:rPr>
              <a:t>The main principle of working of the semiconductor laser is </a:t>
            </a:r>
            <a:r>
              <a:rPr lang="en-US" altLang="en-US" sz="2600" b="1" dirty="0">
                <a:solidFill>
                  <a:srgbClr val="FF0000"/>
                </a:solidFill>
                <a:latin typeface="Calibri" panose="020F0502020204030204" pitchFamily="34" charset="0"/>
                <a:cs typeface="Calibri" panose="020F0502020204030204" pitchFamily="34" charset="0"/>
              </a:rPr>
              <a:t>RECOMBINATION. </a:t>
            </a:r>
            <a:r>
              <a:rPr lang="en-US" altLang="en-US" sz="2600" dirty="0">
                <a:solidFill>
                  <a:srgbClr val="202122"/>
                </a:solidFill>
                <a:latin typeface="Calibri" panose="020F0502020204030204" pitchFamily="34" charset="0"/>
                <a:cs typeface="Calibri" panose="020F0502020204030204" pitchFamily="34" charset="0"/>
              </a:rPr>
              <a:t>The </a:t>
            </a:r>
            <a:r>
              <a:rPr lang="en-US" altLang="en-US" sz="2600" b="1" dirty="0">
                <a:solidFill>
                  <a:srgbClr val="202122"/>
                </a:solidFill>
                <a:latin typeface="Calibri" panose="020F0502020204030204" pitchFamily="34" charset="0"/>
                <a:cs typeface="Calibri" panose="020F0502020204030204" pitchFamily="34" charset="0"/>
              </a:rPr>
              <a:t>electron–hole pair</a:t>
            </a:r>
            <a:r>
              <a:rPr lang="en-US" altLang="en-US" sz="2600" dirty="0">
                <a:solidFill>
                  <a:srgbClr val="202122"/>
                </a:solidFill>
                <a:latin typeface="Calibri" panose="020F0502020204030204" pitchFamily="34" charset="0"/>
                <a:cs typeface="Calibri" panose="020F0502020204030204" pitchFamily="34" charset="0"/>
              </a:rPr>
              <a:t> is the fundamental unit of generation and recombination in</a:t>
            </a:r>
            <a:r>
              <a:rPr lang="en-US" altLang="en-US" sz="2600" b="1" dirty="0">
                <a:solidFill>
                  <a:srgbClr val="FF0000"/>
                </a:solidFill>
                <a:latin typeface="Calibri" panose="020F0502020204030204" pitchFamily="34" charset="0"/>
                <a:cs typeface="Calibri" panose="020F0502020204030204" pitchFamily="34" charset="0"/>
              </a:rPr>
              <a:t> semiconductors and optoelectronic devices. </a:t>
            </a:r>
          </a:p>
          <a:p>
            <a:pPr marL="0" indent="0">
              <a:buFont typeface="Wingdings" panose="05000000000000000000" pitchFamily="2" charset="2"/>
              <a:buNone/>
            </a:pPr>
            <a:r>
              <a:rPr lang="en-US" altLang="en-US" sz="2600" b="1" u="sng" dirty="0">
                <a:solidFill>
                  <a:srgbClr val="C00000"/>
                </a:solidFill>
                <a:latin typeface="Calibri" panose="020F0502020204030204" pitchFamily="34" charset="0"/>
                <a:cs typeface="Calibri" panose="020F0502020204030204" pitchFamily="34" charset="0"/>
              </a:rPr>
              <a:t>Types of Semiconductor diode laser </a:t>
            </a:r>
            <a:endParaRPr lang="en-US" altLang="en-US" sz="2600" u="sng" dirty="0">
              <a:solidFill>
                <a:srgbClr val="C00000"/>
              </a:solidFill>
              <a:latin typeface="Calibri" panose="020F0502020204030204" pitchFamily="34" charset="0"/>
              <a:cs typeface="Calibri" panose="020F0502020204030204" pitchFamily="34" charset="0"/>
            </a:endParaRPr>
          </a:p>
          <a:p>
            <a:pPr marL="0" indent="0">
              <a:buFont typeface="Wingdings" panose="05000000000000000000" pitchFamily="2" charset="2"/>
              <a:buNone/>
            </a:pPr>
            <a:r>
              <a:rPr lang="en-US" altLang="en-US" sz="2600" b="1" dirty="0">
                <a:latin typeface="Calibri" panose="020F0502020204030204" pitchFamily="34" charset="0"/>
                <a:cs typeface="Calibri" panose="020F0502020204030204" pitchFamily="34" charset="0"/>
              </a:rPr>
              <a:t>There are two types of semiconductor diode lasers.</a:t>
            </a:r>
          </a:p>
          <a:p>
            <a:pPr marL="0" indent="0">
              <a:buFont typeface="Wingdings" panose="05000000000000000000" pitchFamily="2" charset="2"/>
              <a:buNone/>
            </a:pPr>
            <a:r>
              <a:rPr lang="en-IN" altLang="en-US" sz="2600" b="1" dirty="0" err="1">
                <a:latin typeface="Calibri" panose="020F0502020204030204" pitchFamily="34" charset="0"/>
                <a:cs typeface="Calibri" panose="020F0502020204030204" pitchFamily="34" charset="0"/>
              </a:rPr>
              <a:t>i</a:t>
            </a:r>
            <a:r>
              <a:rPr lang="en-IN" altLang="en-US" sz="2600" b="1" dirty="0">
                <a:latin typeface="Calibri" panose="020F0502020204030204" pitchFamily="34" charset="0"/>
                <a:cs typeface="Calibri" panose="020F0502020204030204" pitchFamily="34" charset="0"/>
              </a:rPr>
              <a:t>. Homo junction laser </a:t>
            </a:r>
          </a:p>
          <a:p>
            <a:pPr marL="0" indent="0">
              <a:buFont typeface="Wingdings" panose="05000000000000000000" pitchFamily="2" charset="2"/>
              <a:buNone/>
            </a:pPr>
            <a:r>
              <a:rPr lang="en-IN" altLang="en-US" sz="2600" b="1" dirty="0">
                <a:latin typeface="Calibri" panose="020F0502020204030204" pitchFamily="34" charset="0"/>
                <a:cs typeface="Calibri" panose="020F0502020204030204" pitchFamily="34" charset="0"/>
              </a:rPr>
              <a:t>ii. Hetero- Junction laser. </a:t>
            </a:r>
            <a:endParaRPr lang="en-IN" altLang="en-US" sz="2600" b="1" dirty="0">
              <a:solidFill>
                <a:srgbClr val="00B050"/>
              </a:solidFill>
              <a:latin typeface="Calibri" panose="020F0502020204030204" pitchFamily="34" charset="0"/>
              <a:cs typeface="Calibri" panose="020F0502020204030204" pitchFamily="34" charset="0"/>
            </a:endParaRPr>
          </a:p>
          <a:p>
            <a:pPr marL="0" indent="0">
              <a:buFont typeface="Wingdings" panose="05000000000000000000" pitchFamily="2" charset="2"/>
              <a:buNone/>
            </a:pPr>
            <a:endParaRPr lang="en-US" altLang="en-US" sz="2600" b="1" dirty="0">
              <a:latin typeface="Calibri" panose="020F0502020204030204" pitchFamily="34" charset="0"/>
              <a:cs typeface="Calibri" panose="020F0502020204030204" pitchFamily="34" charset="0"/>
            </a:endParaRPr>
          </a:p>
          <a:p>
            <a:pPr marL="0" indent="0">
              <a:buFont typeface="Wingdings" panose="05000000000000000000" pitchFamily="2" charset="2"/>
              <a:buNone/>
            </a:pPr>
            <a:endParaRPr lang="en-IN"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63868A-70B0-0E31-6234-7AAA117B357D}"/>
              </a:ext>
            </a:extLst>
          </p:cNvPr>
          <p:cNvSpPr>
            <a:spLocks noGrp="1"/>
          </p:cNvSpPr>
          <p:nvPr>
            <p:ph type="title"/>
          </p:nvPr>
        </p:nvSpPr>
        <p:spPr>
          <a:xfrm>
            <a:off x="469900" y="152400"/>
            <a:ext cx="7467600" cy="487363"/>
          </a:xfrm>
        </p:spPr>
        <p:txBody>
          <a:bodyPr>
            <a:normAutofit fontScale="90000"/>
          </a:bodyPr>
          <a:lstStyle/>
          <a:p>
            <a:pPr algn="ctr">
              <a:defRPr/>
            </a:pPr>
            <a:r>
              <a:rPr lang="en-US" b="1" dirty="0">
                <a:solidFill>
                  <a:srgbClr val="FF0066"/>
                </a:solidFill>
              </a:rPr>
              <a:t>Semiconductor diode laser</a:t>
            </a:r>
            <a:endParaRPr lang="en-IN" b="1" dirty="0">
              <a:solidFill>
                <a:srgbClr val="FF0066"/>
              </a:solidFill>
            </a:endParaRPr>
          </a:p>
        </p:txBody>
      </p:sp>
      <p:sp>
        <p:nvSpPr>
          <p:cNvPr id="3" name="Content Placeholder 2">
            <a:extLst>
              <a:ext uri="{FF2B5EF4-FFF2-40B4-BE49-F238E27FC236}">
                <a16:creationId xmlns:a16="http://schemas.microsoft.com/office/drawing/2014/main" xmlns="" id="{41720142-9244-6367-CE1E-A1A27ECF722B}"/>
              </a:ext>
            </a:extLst>
          </p:cNvPr>
          <p:cNvSpPr>
            <a:spLocks noGrp="1"/>
          </p:cNvSpPr>
          <p:nvPr>
            <p:ph sz="quarter" idx="1"/>
          </p:nvPr>
        </p:nvSpPr>
        <p:spPr>
          <a:xfrm>
            <a:off x="336550" y="585788"/>
            <a:ext cx="8023225" cy="5684837"/>
          </a:xfrm>
        </p:spPr>
        <p:txBody>
          <a:bodyPr/>
          <a:lstStyle/>
          <a:p>
            <a:pPr marL="0" indent="0">
              <a:buFont typeface="Wingdings" panose="05000000000000000000" pitchFamily="2" charset="2"/>
              <a:buNone/>
              <a:defRPr/>
            </a:pPr>
            <a:r>
              <a:rPr lang="en-IN" sz="2600" b="1" u="sng" dirty="0">
                <a:solidFill>
                  <a:srgbClr val="CC0000"/>
                </a:solidFill>
                <a:latin typeface="Calibri" panose="020F0502020204030204" pitchFamily="34" charset="0"/>
                <a:cs typeface="Calibri" panose="020F0502020204030204" pitchFamily="34" charset="0"/>
              </a:rPr>
              <a:t>Homo – Junction laser: </a:t>
            </a:r>
          </a:p>
          <a:p>
            <a:pPr>
              <a:defRPr/>
            </a:pPr>
            <a:r>
              <a:rPr lang="en-US" sz="2600" b="1" dirty="0">
                <a:solidFill>
                  <a:srgbClr val="CC0000"/>
                </a:solidFill>
                <a:latin typeface="Calibri" panose="020F0502020204030204" pitchFamily="34" charset="0"/>
                <a:cs typeface="Calibri" panose="020F0502020204030204" pitchFamily="34" charset="0"/>
              </a:rPr>
              <a:t>If a p-n junction is formed in a single crystalline material, then it is called as homo-junction laser</a:t>
            </a:r>
            <a:r>
              <a:rPr lang="en-US" sz="2600" b="1" dirty="0">
                <a:solidFill>
                  <a:srgbClr val="FF66CC"/>
                </a:solidFill>
                <a:latin typeface="Calibri" panose="020F0502020204030204" pitchFamily="34" charset="0"/>
                <a:cs typeface="Calibri" panose="020F0502020204030204" pitchFamily="34" charset="0"/>
              </a:rPr>
              <a:t>. </a:t>
            </a:r>
            <a:r>
              <a:rPr lang="en-US" sz="2600" b="1" dirty="0">
                <a:solidFill>
                  <a:srgbClr val="FF0066"/>
                </a:solidFill>
                <a:latin typeface="Calibri" panose="020F0502020204030204" pitchFamily="34" charset="0"/>
                <a:cs typeface="Calibri" panose="020F0502020204030204" pitchFamily="34" charset="0"/>
              </a:rPr>
              <a:t>It is formed between n-type and p-type semiconductor of same material</a:t>
            </a:r>
          </a:p>
          <a:p>
            <a:pPr marL="0" indent="0">
              <a:buFont typeface="Wingdings" panose="05000000000000000000" pitchFamily="2" charset="2"/>
              <a:buNone/>
              <a:defRPr/>
            </a:pPr>
            <a:r>
              <a:rPr lang="en-US" sz="2600" b="1" dirty="0">
                <a:solidFill>
                  <a:srgbClr val="CC0000"/>
                </a:solidFill>
                <a:latin typeface="Calibri" panose="020F0502020204030204" pitchFamily="34" charset="0"/>
                <a:cs typeface="Calibri" panose="020F0502020204030204" pitchFamily="34" charset="0"/>
              </a:rPr>
              <a:t>Example: single crystal of gallium Arsenide (Ga-As).</a:t>
            </a:r>
          </a:p>
          <a:p>
            <a:pPr marL="0" indent="0">
              <a:buFont typeface="Wingdings" panose="05000000000000000000" pitchFamily="2" charset="2"/>
              <a:buNone/>
              <a:defRPr/>
            </a:pPr>
            <a:r>
              <a:rPr lang="en-IN" sz="2600" b="1" u="sng" dirty="0">
                <a:solidFill>
                  <a:srgbClr val="00B050"/>
                </a:solidFill>
                <a:latin typeface="Calibri" panose="020F0502020204030204" pitchFamily="34" charset="0"/>
                <a:cs typeface="Calibri" panose="020F0502020204030204" pitchFamily="34" charset="0"/>
              </a:rPr>
              <a:t>Hetero- Junction laser: </a:t>
            </a:r>
            <a:endParaRPr lang="en-IN" sz="2600" u="sng" dirty="0">
              <a:solidFill>
                <a:srgbClr val="00B050"/>
              </a:solidFill>
              <a:latin typeface="Calibri" panose="020F0502020204030204" pitchFamily="34" charset="0"/>
              <a:cs typeface="Calibri" panose="020F0502020204030204" pitchFamily="34" charset="0"/>
            </a:endParaRPr>
          </a:p>
          <a:p>
            <a:pPr algn="just">
              <a:defRPr/>
            </a:pPr>
            <a:r>
              <a:rPr lang="en-US" sz="2600" b="1" dirty="0">
                <a:solidFill>
                  <a:srgbClr val="00B050"/>
                </a:solidFill>
                <a:latin typeface="Calibri" panose="020F0502020204030204" pitchFamily="34" charset="0"/>
                <a:cs typeface="Calibri" panose="020F0502020204030204" pitchFamily="34" charset="0"/>
              </a:rPr>
              <a:t>If p-n junction is formed with different semiconducting materials, then it is known as Hetero- Junction laser. </a:t>
            </a:r>
            <a:r>
              <a:rPr lang="en-US" sz="2600" b="1" dirty="0">
                <a:solidFill>
                  <a:srgbClr val="FF0000"/>
                </a:solidFill>
                <a:latin typeface="Calibri" panose="020F0502020204030204" pitchFamily="34" charset="0"/>
                <a:cs typeface="Calibri" panose="020F0502020204030204" pitchFamily="34" charset="0"/>
              </a:rPr>
              <a:t>It is formed n-type and p-type semiconductors of different materials</a:t>
            </a:r>
            <a:r>
              <a:rPr lang="en-US" sz="2600" b="1" dirty="0">
                <a:solidFill>
                  <a:srgbClr val="00B050"/>
                </a:solidFill>
                <a:latin typeface="Calibri" panose="020F0502020204030204" pitchFamily="34" charset="0"/>
                <a:cs typeface="Calibri" panose="020F0502020204030204" pitchFamily="34" charset="0"/>
              </a:rPr>
              <a:t>. It is also called modern laser diode. </a:t>
            </a:r>
          </a:p>
          <a:p>
            <a:pPr marL="0" indent="0">
              <a:buFont typeface="Wingdings" panose="05000000000000000000" pitchFamily="2" charset="2"/>
              <a:buNone/>
              <a:defRPr/>
            </a:pPr>
            <a:r>
              <a:rPr lang="en-US" sz="2600" b="1" dirty="0">
                <a:solidFill>
                  <a:srgbClr val="00B050"/>
                </a:solidFill>
                <a:latin typeface="Calibri" panose="020F0502020204030204" pitchFamily="34" charset="0"/>
                <a:cs typeface="Calibri" panose="020F0502020204030204" pitchFamily="34" charset="0"/>
              </a:rPr>
              <a:t>Example: Hetero- Junction laser can be formed between Ga-As and Ga-Al-As.  </a:t>
            </a:r>
            <a:endParaRPr lang="en-IN" sz="2600" b="1" dirty="0">
              <a:solidFill>
                <a:srgbClr val="00B050"/>
              </a:solidFill>
              <a:latin typeface="Calibri" panose="020F0502020204030204" pitchFamily="34" charset="0"/>
              <a:cs typeface="Calibri" panose="020F0502020204030204" pitchFamily="34" charset="0"/>
            </a:endParaRPr>
          </a:p>
          <a:p>
            <a:pPr marL="0" indent="0">
              <a:buFont typeface="Wingdings" panose="05000000000000000000" pitchFamily="2" charset="2"/>
              <a:buNone/>
              <a:defRPr/>
            </a:pPr>
            <a:endParaRPr lang="en-US" sz="2600" b="1" dirty="0">
              <a:latin typeface="Calibri" panose="020F0502020204030204" pitchFamily="34" charset="0"/>
              <a:cs typeface="Calibri" panose="020F0502020204030204" pitchFamily="34" charset="0"/>
            </a:endParaRPr>
          </a:p>
          <a:p>
            <a:pPr marL="0" indent="0">
              <a:buFont typeface="Wingdings" panose="05000000000000000000" pitchFamily="2" charset="2"/>
              <a:buNone/>
              <a:defRPr/>
            </a:pPr>
            <a:endParaRPr lang="en-IN"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76D55-63B2-2DD5-8CA0-1D29C1D89994}"/>
              </a:ext>
            </a:extLst>
          </p:cNvPr>
          <p:cNvSpPr>
            <a:spLocks noGrp="1"/>
          </p:cNvSpPr>
          <p:nvPr>
            <p:ph type="title"/>
          </p:nvPr>
        </p:nvSpPr>
        <p:spPr>
          <a:xfrm>
            <a:off x="457200" y="274638"/>
            <a:ext cx="8077200" cy="941387"/>
          </a:xfrm>
        </p:spPr>
        <p:txBody>
          <a:bodyPr>
            <a:normAutofit fontScale="90000"/>
          </a:bodyPr>
          <a:lstStyle/>
          <a:p>
            <a:pPr>
              <a:defRPr/>
            </a:pPr>
            <a:r>
              <a:rPr lang="en-US" b="1" dirty="0">
                <a:solidFill>
                  <a:srgbClr val="FF0066"/>
                </a:solidFill>
              </a:rPr>
              <a:t>Carrier Recombination and carrier generation in semiconductors</a:t>
            </a:r>
            <a:endParaRPr lang="en-IN" b="1" dirty="0">
              <a:solidFill>
                <a:srgbClr val="FF0066"/>
              </a:solidFill>
            </a:endParaRPr>
          </a:p>
        </p:txBody>
      </p:sp>
      <p:pic>
        <p:nvPicPr>
          <p:cNvPr id="35844" name="Picture 2" descr="2.3 Carrier Generation and Recombination">
            <a:extLst>
              <a:ext uri="{FF2B5EF4-FFF2-40B4-BE49-F238E27FC236}">
                <a16:creationId xmlns:a16="http://schemas.microsoft.com/office/drawing/2014/main" xmlns="" id="{2461E182-F05F-8634-34D2-06A25DA3F905}"/>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1135063" y="1676400"/>
            <a:ext cx="6256337" cy="4191000"/>
          </a:xfrm>
          <a:noFill/>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Content Placeholder 2">
            <a:extLst>
              <a:ext uri="{FF2B5EF4-FFF2-40B4-BE49-F238E27FC236}">
                <a16:creationId xmlns:a16="http://schemas.microsoft.com/office/drawing/2014/main" xmlns="" id="{7E538AD4-AB65-78CD-8B2F-B8E37E63D4C5}"/>
              </a:ext>
            </a:extLst>
          </p:cNvPr>
          <p:cNvSpPr>
            <a:spLocks noGrp="1"/>
          </p:cNvSpPr>
          <p:nvPr>
            <p:ph sz="quarter" idx="1"/>
          </p:nvPr>
        </p:nvSpPr>
        <p:spPr>
          <a:xfrm>
            <a:off x="457200" y="865188"/>
            <a:ext cx="7467600" cy="5635625"/>
          </a:xfrm>
        </p:spPr>
        <p:txBody>
          <a:bodyPr/>
          <a:lstStyle/>
          <a:p>
            <a:pPr marL="0" indent="0">
              <a:buFont typeface="Wingdings" panose="05000000000000000000" pitchFamily="2" charset="2"/>
              <a:buNone/>
            </a:pPr>
            <a:endParaRPr lang="en-US" altLang="en-US"/>
          </a:p>
          <a:p>
            <a:pPr marL="0" indent="0">
              <a:buFont typeface="Wingdings" panose="05000000000000000000" pitchFamily="2" charset="2"/>
              <a:buNone/>
            </a:pPr>
            <a:endParaRPr lang="en-IN" altLang="en-US"/>
          </a:p>
        </p:txBody>
      </p:sp>
      <p:pic>
        <p:nvPicPr>
          <p:cNvPr id="36868" name="Picture 4">
            <a:extLst>
              <a:ext uri="{FF2B5EF4-FFF2-40B4-BE49-F238E27FC236}">
                <a16:creationId xmlns:a16="http://schemas.microsoft.com/office/drawing/2014/main" xmlns="" id="{0948AA3B-2EBC-B8DF-5588-493A6DC6CC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5488" y="414338"/>
            <a:ext cx="7681912"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F21CEFC-9E99-F1E0-6AE1-A45895FCB426}"/>
              </a:ext>
            </a:extLst>
          </p:cNvPr>
          <p:cNvSpPr>
            <a:spLocks noGrp="1"/>
          </p:cNvSpPr>
          <p:nvPr>
            <p:ph type="title"/>
          </p:nvPr>
        </p:nvSpPr>
        <p:spPr>
          <a:xfrm>
            <a:off x="457200" y="247650"/>
            <a:ext cx="7772400" cy="895350"/>
          </a:xfrm>
        </p:spPr>
        <p:txBody>
          <a:bodyPr/>
          <a:lstStyle/>
          <a:p>
            <a:pPr>
              <a:defRPr/>
            </a:pPr>
            <a:r>
              <a:rPr lang="en-US" sz="2400" b="1" dirty="0"/>
              <a:t>DIRECT &amp; Indirect bandgap semiconductors</a:t>
            </a:r>
            <a:endParaRPr lang="en-IN" sz="2400" b="1" dirty="0"/>
          </a:p>
        </p:txBody>
      </p:sp>
      <p:pic>
        <p:nvPicPr>
          <p:cNvPr id="37892" name="Picture 6" descr="The Physics Behind Laser Diodes">
            <a:extLst>
              <a:ext uri="{FF2B5EF4-FFF2-40B4-BE49-F238E27FC236}">
                <a16:creationId xmlns:a16="http://schemas.microsoft.com/office/drawing/2014/main" xmlns="" id="{5D72458E-29DF-35D1-B84A-EF9D911F7C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475" y="2057400"/>
            <a:ext cx="8035925"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7A79A183-F7D5-4FE2-C78D-73C91D62DC58}"/>
              </a:ext>
            </a:extLst>
          </p:cNvPr>
          <p:cNvSpPr>
            <a:spLocks noGrp="1"/>
          </p:cNvSpPr>
          <p:nvPr>
            <p:ph sz="quarter" idx="1"/>
          </p:nvPr>
        </p:nvSpPr>
        <p:spPr>
          <a:xfrm>
            <a:off x="457200" y="381000"/>
            <a:ext cx="8153400" cy="6092825"/>
          </a:xfrm>
        </p:spPr>
        <p:txBody>
          <a:bodyPr/>
          <a:lstStyle/>
          <a:p>
            <a:pPr>
              <a:defRPr/>
            </a:pPr>
            <a:r>
              <a:rPr lang="en-IN" sz="2800" b="1" dirty="0">
                <a:solidFill>
                  <a:srgbClr val="000000"/>
                </a:solidFill>
                <a:latin typeface="Calibri" panose="020F0502020204030204" pitchFamily="34" charset="0"/>
                <a:cs typeface="Calibri" panose="020F0502020204030204" pitchFamily="34" charset="0"/>
              </a:rPr>
              <a:t>Direct band gap Semiconductor</a:t>
            </a:r>
            <a:r>
              <a:rPr lang="en-IN" sz="2800" dirty="0">
                <a:solidFill>
                  <a:srgbClr val="000000"/>
                </a:solidFill>
                <a:latin typeface="Calibri" panose="020F0502020204030204" pitchFamily="34" charset="0"/>
                <a:cs typeface="Calibri" panose="020F0502020204030204" pitchFamily="34" charset="0"/>
              </a:rPr>
              <a:t>: </a:t>
            </a:r>
          </a:p>
          <a:p>
            <a:pPr marL="0" indent="0" algn="just">
              <a:buFont typeface="Wingdings" panose="05000000000000000000" pitchFamily="2" charset="2"/>
              <a:buNone/>
              <a:defRPr/>
            </a:pPr>
            <a:r>
              <a:rPr lang="en-US" sz="2800" dirty="0">
                <a:solidFill>
                  <a:srgbClr val="000000"/>
                </a:solidFill>
                <a:latin typeface="Calibri" panose="020F0502020204030204" pitchFamily="34" charset="0"/>
                <a:cs typeface="Calibri" panose="020F0502020204030204" pitchFamily="34" charset="0"/>
              </a:rPr>
              <a:t> In this type, during the recombination of hole and electron, a photon of light is released. </a:t>
            </a:r>
          </a:p>
          <a:p>
            <a:pPr marL="0" indent="0" algn="just">
              <a:buFont typeface="Wingdings" panose="05000000000000000000" pitchFamily="2" charset="2"/>
              <a:buNone/>
              <a:defRPr/>
            </a:pPr>
            <a:r>
              <a:rPr lang="en-IN" sz="2800" dirty="0">
                <a:solidFill>
                  <a:srgbClr val="000000"/>
                </a:solidFill>
                <a:latin typeface="Calibri" panose="020F0502020204030204" pitchFamily="34" charset="0"/>
                <a:cs typeface="Calibri" panose="020F0502020204030204" pitchFamily="34" charset="0"/>
              </a:rPr>
              <a:t>Example: Ga-As </a:t>
            </a:r>
          </a:p>
          <a:p>
            <a:pPr algn="just">
              <a:defRPr/>
            </a:pPr>
            <a:r>
              <a:rPr lang="en-US" sz="2800" b="1" dirty="0">
                <a:solidFill>
                  <a:srgbClr val="000000"/>
                </a:solidFill>
                <a:latin typeface="Calibri" panose="020F0502020204030204" pitchFamily="34" charset="0"/>
                <a:cs typeface="Calibri" panose="020F0502020204030204" pitchFamily="34" charset="0"/>
              </a:rPr>
              <a:t>In direct band gap Semiconductor</a:t>
            </a:r>
            <a:r>
              <a:rPr lang="en-US" sz="2800" dirty="0">
                <a:solidFill>
                  <a:srgbClr val="000000"/>
                </a:solidFill>
                <a:latin typeface="Calibri" panose="020F0502020204030204" pitchFamily="34" charset="0"/>
                <a:cs typeface="Calibri" panose="020F0502020204030204" pitchFamily="34" charset="0"/>
              </a:rPr>
              <a:t>: </a:t>
            </a:r>
          </a:p>
          <a:p>
            <a:pPr marL="0" indent="0" algn="just">
              <a:buFont typeface="Wingdings" panose="05000000000000000000" pitchFamily="2" charset="2"/>
              <a:buNone/>
              <a:defRPr/>
            </a:pPr>
            <a:r>
              <a:rPr lang="en-US" sz="2800" dirty="0">
                <a:solidFill>
                  <a:srgbClr val="000000"/>
                </a:solidFill>
                <a:latin typeface="Calibri" panose="020F0502020204030204" pitchFamily="34" charset="0"/>
                <a:cs typeface="Calibri" panose="020F0502020204030204" pitchFamily="34" charset="0"/>
              </a:rPr>
              <a:t>In this type, heat energy is produced during the recombination of hole and electron. </a:t>
            </a:r>
          </a:p>
          <a:p>
            <a:pPr marL="0" indent="0" algn="just">
              <a:buFont typeface="Wingdings" panose="05000000000000000000" pitchFamily="2" charset="2"/>
              <a:buNone/>
              <a:defRPr/>
            </a:pPr>
            <a:r>
              <a:rPr lang="en-IN" sz="2800" dirty="0">
                <a:solidFill>
                  <a:srgbClr val="000000"/>
                </a:solidFill>
                <a:latin typeface="Calibri" panose="020F0502020204030204" pitchFamily="34" charset="0"/>
                <a:cs typeface="Calibri" panose="020F0502020204030204" pitchFamily="34" charset="0"/>
              </a:rPr>
              <a:t>Example: Germanium and silicon.</a:t>
            </a:r>
          </a:p>
          <a:p>
            <a:pPr marL="0" indent="0" algn="just">
              <a:buFont typeface="Wingdings" panose="05000000000000000000" pitchFamily="2" charset="2"/>
              <a:buNone/>
              <a:defRPr/>
            </a:pPr>
            <a:r>
              <a:rPr lang="en-IN" sz="2800" dirty="0">
                <a:solidFill>
                  <a:srgbClr val="000000"/>
                </a:solidFill>
                <a:latin typeface="Calibri" panose="020F0502020204030204" pitchFamily="34" charset="0"/>
                <a:cs typeface="Calibri" panose="020F0502020204030204" pitchFamily="34" charset="0"/>
              </a:rPr>
              <a:t> </a:t>
            </a:r>
            <a:endParaRPr lang="en-IN" sz="2800" dirty="0">
              <a:latin typeface="Calibri" panose="020F0502020204030204" pitchFamily="34" charset="0"/>
              <a:cs typeface="Calibri"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97657D-B8C4-90BC-6192-9D19764B8133}"/>
              </a:ext>
            </a:extLst>
          </p:cNvPr>
          <p:cNvSpPr>
            <a:spLocks noGrp="1"/>
          </p:cNvSpPr>
          <p:nvPr>
            <p:ph type="title"/>
          </p:nvPr>
        </p:nvSpPr>
        <p:spPr>
          <a:xfrm>
            <a:off x="533400" y="889000"/>
            <a:ext cx="7467600" cy="411163"/>
          </a:xfrm>
        </p:spPr>
        <p:txBody>
          <a:bodyPr>
            <a:normAutofit fontScale="90000"/>
          </a:bodyPr>
          <a:lstStyle/>
          <a:p>
            <a:pPr>
              <a:defRPr/>
            </a:pPr>
            <a:r>
              <a:rPr lang="en-US" b="1" dirty="0">
                <a:solidFill>
                  <a:srgbClr val="0000CC"/>
                </a:solidFill>
              </a:rPr>
              <a:t>Four level pumping scheme</a:t>
            </a:r>
            <a:r>
              <a:rPr lang="en-US" b="1" dirty="0">
                <a:solidFill>
                  <a:schemeClr val="tx1"/>
                </a:solidFill>
              </a:rPr>
              <a:t>-operates in continuous wave mode Ex. Helium-neon laser &amp; Co2 Laser</a:t>
            </a:r>
            <a:endParaRPr lang="en-IN" b="1" dirty="0">
              <a:solidFill>
                <a:schemeClr val="tx1"/>
              </a:solidFill>
            </a:endParaRPr>
          </a:p>
        </p:txBody>
      </p:sp>
      <p:pic>
        <p:nvPicPr>
          <p:cNvPr id="12292" name="Picture 6">
            <a:extLst>
              <a:ext uri="{FF2B5EF4-FFF2-40B4-BE49-F238E27FC236}">
                <a16:creationId xmlns:a16="http://schemas.microsoft.com/office/drawing/2014/main" xmlns="" id="{998F656B-F170-5ECB-4B38-5299C04889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220788"/>
            <a:ext cx="7239000" cy="534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Content Placeholder 2">
            <a:extLst>
              <a:ext uri="{FF2B5EF4-FFF2-40B4-BE49-F238E27FC236}">
                <a16:creationId xmlns:a16="http://schemas.microsoft.com/office/drawing/2014/main" xmlns="" id="{D02809EA-4C59-88E2-F5B5-DB4333A74A3F}"/>
              </a:ext>
            </a:extLst>
          </p:cNvPr>
          <p:cNvSpPr>
            <a:spLocks noGrp="1"/>
          </p:cNvSpPr>
          <p:nvPr>
            <p:ph sz="quarter" idx="1"/>
          </p:nvPr>
        </p:nvSpPr>
        <p:spPr>
          <a:xfrm>
            <a:off x="457200" y="381000"/>
            <a:ext cx="7950200" cy="6092825"/>
          </a:xfrm>
        </p:spPr>
        <p:txBody>
          <a:bodyPr/>
          <a:lstStyle/>
          <a:p>
            <a:pPr marL="0" indent="0">
              <a:buFont typeface="Wingdings" panose="05000000000000000000" pitchFamily="2" charset="2"/>
              <a:buNone/>
            </a:pPr>
            <a:r>
              <a:rPr lang="en-IN" altLang="en-US" sz="2600" b="1" u="sng">
                <a:solidFill>
                  <a:srgbClr val="000000"/>
                </a:solidFill>
                <a:latin typeface="Times New Roman" panose="02020603050405020304" pitchFamily="18" charset="0"/>
              </a:rPr>
              <a:t>Homojunction laser</a:t>
            </a:r>
          </a:p>
          <a:p>
            <a:pPr marL="0" indent="0">
              <a:buFont typeface="Wingdings" panose="05000000000000000000" pitchFamily="2" charset="2"/>
              <a:buNone/>
            </a:pPr>
            <a:r>
              <a:rPr lang="en-IN" altLang="en-US" sz="2600" b="1" u="sng">
                <a:solidFill>
                  <a:srgbClr val="000000"/>
                </a:solidFill>
                <a:latin typeface="Times New Roman" panose="02020603050405020304" pitchFamily="18" charset="0"/>
              </a:rPr>
              <a:t>Principle:</a:t>
            </a:r>
          </a:p>
          <a:p>
            <a:pPr marL="0" indent="0" algn="just">
              <a:buFont typeface="Wingdings" panose="05000000000000000000" pitchFamily="2" charset="2"/>
              <a:buNone/>
            </a:pPr>
            <a:r>
              <a:rPr lang="en-US" altLang="en-US" sz="2600" b="1">
                <a:solidFill>
                  <a:srgbClr val="00B050"/>
                </a:solidFill>
                <a:latin typeface="Times New Roman" panose="02020603050405020304" pitchFamily="18" charset="0"/>
              </a:rPr>
              <a:t>When a p-n junction diode is forward biased, the electrons from n – region and the holes from the p- region cross the junction and recombine with each other.</a:t>
            </a:r>
          </a:p>
          <a:p>
            <a:pPr marL="0" indent="0" algn="just">
              <a:buFont typeface="Wingdings" panose="05000000000000000000" pitchFamily="2" charset="2"/>
              <a:buNone/>
            </a:pPr>
            <a:r>
              <a:rPr lang="en-US" altLang="en-US" sz="2600" b="1">
                <a:solidFill>
                  <a:srgbClr val="00B050"/>
                </a:solidFill>
                <a:latin typeface="Times New Roman" panose="02020603050405020304" pitchFamily="18" charset="0"/>
              </a:rPr>
              <a:t>During the recombination process, the light radiation (photons) is released from a certain specified direct band gap semiconductors like Ga-As. This light radiation is known as recombination radiation. </a:t>
            </a:r>
          </a:p>
          <a:p>
            <a:pPr marL="0" indent="0" algn="just">
              <a:buFont typeface="Wingdings" panose="05000000000000000000" pitchFamily="2" charset="2"/>
              <a:buNone/>
            </a:pPr>
            <a:r>
              <a:rPr lang="en-US" altLang="en-US" sz="2600" b="1">
                <a:solidFill>
                  <a:srgbClr val="00B050"/>
                </a:solidFill>
                <a:latin typeface="Times New Roman" panose="02020603050405020304" pitchFamily="18" charset="0"/>
              </a:rPr>
              <a:t>The photon emitted during recombination stimulates other electrons and holes to recombine. As a result, stimulated emission takes place which produces laser</a:t>
            </a:r>
            <a:r>
              <a:rPr lang="en-US" altLang="en-US" sz="1800">
                <a:solidFill>
                  <a:srgbClr val="000000"/>
                </a:solidFill>
                <a:latin typeface="Times New Roman" panose="02020603050405020304" pitchFamily="18" charset="0"/>
              </a:rPr>
              <a:t>.  </a:t>
            </a:r>
            <a:endParaRPr lang="en-IN"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143A55-87D3-5CA2-733D-A1FAD0EF8DCC}"/>
              </a:ext>
            </a:extLst>
          </p:cNvPr>
          <p:cNvSpPr>
            <a:spLocks noGrp="1"/>
          </p:cNvSpPr>
          <p:nvPr>
            <p:ph type="title"/>
          </p:nvPr>
        </p:nvSpPr>
        <p:spPr>
          <a:xfrm>
            <a:off x="547688" y="153988"/>
            <a:ext cx="7467600" cy="520700"/>
          </a:xfrm>
        </p:spPr>
        <p:txBody>
          <a:bodyPr>
            <a:noAutofit/>
          </a:bodyPr>
          <a:lstStyle/>
          <a:p>
            <a:pPr>
              <a:defRPr/>
            </a:pPr>
            <a:r>
              <a:rPr lang="en-US" sz="2000" b="1" dirty="0">
                <a:solidFill>
                  <a:srgbClr val="FF0000"/>
                </a:solidFill>
              </a:rPr>
              <a:t>Construction of homojunction semiconductor diode laser</a:t>
            </a:r>
            <a:endParaRPr lang="en-IN" sz="2000" b="1" dirty="0">
              <a:solidFill>
                <a:srgbClr val="FF0000"/>
              </a:solidFill>
            </a:endParaRPr>
          </a:p>
        </p:txBody>
      </p:sp>
      <p:pic>
        <p:nvPicPr>
          <p:cNvPr id="40964" name="Picture 5">
            <a:extLst>
              <a:ext uri="{FF2B5EF4-FFF2-40B4-BE49-F238E27FC236}">
                <a16:creationId xmlns:a16="http://schemas.microsoft.com/office/drawing/2014/main" xmlns="" id="{A0D44F5C-6B5F-2B20-B361-69A1508D7B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6488" y="990600"/>
            <a:ext cx="6350000" cy="5497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xmlns="" id="{94C96683-47E1-1BA1-4D44-0AAC439F92C4}"/>
              </a:ext>
            </a:extLst>
          </p:cNvPr>
          <p:cNvSpPr>
            <a:spLocks noGrp="1"/>
          </p:cNvSpPr>
          <p:nvPr>
            <p:ph sz="quarter" idx="1"/>
          </p:nvPr>
        </p:nvSpPr>
        <p:spPr>
          <a:xfrm>
            <a:off x="406400" y="992188"/>
            <a:ext cx="8001000" cy="4873625"/>
          </a:xfrm>
        </p:spPr>
        <p:txBody>
          <a:bodyPr/>
          <a:lstStyle/>
          <a:p>
            <a:pPr algn="just"/>
            <a:r>
              <a:rPr lang="en-US" altLang="en-US" b="1">
                <a:solidFill>
                  <a:srgbClr val="0000CC"/>
                </a:solidFill>
                <a:latin typeface="TimesNewRomanPSMT"/>
                <a:ea typeface="Calibri" panose="020F0502020204030204" pitchFamily="34" charset="0"/>
                <a:cs typeface="Times New Roman" panose="02020603050405020304" pitchFamily="18" charset="0"/>
              </a:rPr>
              <a:t>In this laser system, the active medium is pn junction diode formed between n-GaAs and p-GaAs. The impurities germanium and tellurium are doped into GaAs semiconductor to obtain p-type  and n-type GaAs respectively. The thickness of the pn-junction layer is very narrow so that the emitted radiation has large divergence and poor coherence. At the junction two sides which are parallel to each other and are well polished through which laser is emitted and other sides are roughened to avoid laser emission. To provide forward bias two metal contacts are provided in the top and bottom of the diode. This diode is extremely small in size i.e 500 </a:t>
            </a:r>
            <a:r>
              <a:rPr lang="el-GR" altLang="en-US" b="1">
                <a:solidFill>
                  <a:srgbClr val="0000CC"/>
                </a:solidFill>
                <a:latin typeface="TimesNewRomanPSMT"/>
                <a:ea typeface="Calibri" panose="020F0502020204030204" pitchFamily="34" charset="0"/>
                <a:cs typeface="Times New Roman" panose="02020603050405020304" pitchFamily="18" charset="0"/>
              </a:rPr>
              <a:t>μ</a:t>
            </a:r>
            <a:r>
              <a:rPr lang="en-US" altLang="en-US" b="1">
                <a:solidFill>
                  <a:srgbClr val="0000CC"/>
                </a:solidFill>
                <a:latin typeface="TimesNewRomanPSMT"/>
                <a:ea typeface="Calibri" panose="020F0502020204030204" pitchFamily="34" charset="0"/>
                <a:cs typeface="Times New Roman" panose="02020603050405020304" pitchFamily="18" charset="0"/>
              </a:rPr>
              <a:t>m long and 100 </a:t>
            </a:r>
            <a:r>
              <a:rPr lang="el-GR" altLang="en-US" b="1">
                <a:solidFill>
                  <a:srgbClr val="0000CC"/>
                </a:solidFill>
                <a:latin typeface="TimesNewRomanPSMT"/>
                <a:ea typeface="Calibri" panose="020F0502020204030204" pitchFamily="34" charset="0"/>
                <a:cs typeface="Times New Roman" panose="02020603050405020304" pitchFamily="18" charset="0"/>
              </a:rPr>
              <a:t>μ</a:t>
            </a:r>
            <a:r>
              <a:rPr lang="en-US" altLang="en-US" b="1">
                <a:solidFill>
                  <a:srgbClr val="0000CC"/>
                </a:solidFill>
                <a:latin typeface="TimesNewRomanPSMT"/>
                <a:ea typeface="Calibri" panose="020F0502020204030204" pitchFamily="34" charset="0"/>
                <a:cs typeface="Times New Roman" panose="02020603050405020304" pitchFamily="18" charset="0"/>
              </a:rPr>
              <a:t>m  wide and thick.</a:t>
            </a:r>
            <a:endParaRPr lang="en-IN" altLang="en-US" b="1">
              <a:solidFill>
                <a:srgbClr val="0000CC"/>
              </a:solidFill>
              <a:latin typeface="Calibri" panose="020F0502020204030204" pitchFamily="34" charset="0"/>
              <a:ea typeface="Calibri" panose="020F0502020204030204" pitchFamily="34" charset="0"/>
              <a:cs typeface="Times New Roman" panose="02020603050405020304" pitchFamily="18" charset="0"/>
            </a:endParaRPr>
          </a:p>
          <a:p>
            <a:endParaRPr lang="en-IN" altLang="en-US">
              <a:ea typeface="Calibri" panose="020F0502020204030204" pitchFamily="34" charset="0"/>
              <a:cs typeface="Times New Roman" panose="02020603050405020304" pitchFamily="18"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1" name="Content Placeholder 6">
            <a:extLst>
              <a:ext uri="{FF2B5EF4-FFF2-40B4-BE49-F238E27FC236}">
                <a16:creationId xmlns:a16="http://schemas.microsoft.com/office/drawing/2014/main" xmlns="" id="{C1C0A0C6-F24C-7772-260C-E2F8DEB6220B}"/>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762000" y="838200"/>
            <a:ext cx="7086600" cy="5030788"/>
          </a:xfrm>
        </p:spPr>
      </p:pic>
      <p:sp>
        <p:nvSpPr>
          <p:cNvPr id="43012" name="TextBox 8">
            <a:extLst>
              <a:ext uri="{FF2B5EF4-FFF2-40B4-BE49-F238E27FC236}">
                <a16:creationId xmlns:a16="http://schemas.microsoft.com/office/drawing/2014/main" xmlns="" id="{F50EC68E-3B1C-F09F-DABB-51ECADC86446}"/>
              </a:ext>
            </a:extLst>
          </p:cNvPr>
          <p:cNvSpPr txBox="1">
            <a:spLocks noChangeArrowheads="1"/>
          </p:cNvSpPr>
          <p:nvPr/>
        </p:nvSpPr>
        <p:spPr bwMode="auto">
          <a:xfrm>
            <a:off x="609600" y="5897563"/>
            <a:ext cx="74676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b="1">
                <a:solidFill>
                  <a:srgbClr val="FF0000"/>
                </a:solidFill>
                <a:latin typeface="Helvetica" panose="020B0604020202020204" pitchFamily="34" charset="0"/>
              </a:rPr>
              <a:t>In heavily doped semiconductors, recombination rate is very fast because of large number of charge carriers</a:t>
            </a:r>
            <a:endParaRPr lang="en-IN" altLang="en-US" b="1">
              <a:solidFill>
                <a:srgbClr val="FF00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E4042D-EFA3-902B-0C05-6C452F72C5EB}"/>
              </a:ext>
            </a:extLst>
          </p:cNvPr>
          <p:cNvSpPr>
            <a:spLocks noGrp="1"/>
          </p:cNvSpPr>
          <p:nvPr>
            <p:ph type="title"/>
          </p:nvPr>
        </p:nvSpPr>
        <p:spPr/>
        <p:txBody>
          <a:bodyPr/>
          <a:lstStyle/>
          <a:p>
            <a:pPr>
              <a:defRPr/>
            </a:pPr>
            <a:r>
              <a:rPr lang="en-US" sz="3200" b="1" dirty="0">
                <a:solidFill>
                  <a:srgbClr val="FF0000"/>
                </a:solidFill>
              </a:rPr>
              <a:t>Construction of heterojunction semiconductor diode laser</a:t>
            </a:r>
            <a:endParaRPr lang="en-IN" dirty="0"/>
          </a:p>
        </p:txBody>
      </p:sp>
      <p:pic>
        <p:nvPicPr>
          <p:cNvPr id="44036" name="Picture 2" descr="Laser III Device Design &amp; Materials Selection - ppt video online download">
            <a:extLst>
              <a:ext uri="{FF2B5EF4-FFF2-40B4-BE49-F238E27FC236}">
                <a16:creationId xmlns:a16="http://schemas.microsoft.com/office/drawing/2014/main" xmlns="" id="{5EF98632-FE39-4F40-2DE9-A0005449229E}"/>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762000" y="1465263"/>
            <a:ext cx="6629400" cy="4972050"/>
          </a:xfrm>
          <a:noFill/>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EE2C7E-DF22-9440-3A4B-F0D963754239}"/>
              </a:ext>
            </a:extLst>
          </p:cNvPr>
          <p:cNvSpPr>
            <a:spLocks noGrp="1"/>
          </p:cNvSpPr>
          <p:nvPr>
            <p:ph type="title"/>
          </p:nvPr>
        </p:nvSpPr>
        <p:spPr>
          <a:xfrm>
            <a:off x="457200" y="247650"/>
            <a:ext cx="7467600" cy="639763"/>
          </a:xfrm>
        </p:spPr>
        <p:txBody>
          <a:bodyPr>
            <a:normAutofit fontScale="90000"/>
          </a:bodyPr>
          <a:lstStyle/>
          <a:p>
            <a:pPr>
              <a:defRPr/>
            </a:pPr>
            <a:r>
              <a:rPr lang="en-US" sz="2000" b="1" dirty="0">
                <a:solidFill>
                  <a:srgbClr val="FF0000"/>
                </a:solidFill>
              </a:rPr>
              <a:t>Construction of heterojunction semiconductor diode laser</a:t>
            </a:r>
            <a:endParaRPr lang="en-IN" sz="2000" dirty="0"/>
          </a:p>
        </p:txBody>
      </p:sp>
      <p:pic>
        <p:nvPicPr>
          <p:cNvPr id="45060" name="Content Placeholder 8">
            <a:extLst>
              <a:ext uri="{FF2B5EF4-FFF2-40B4-BE49-F238E27FC236}">
                <a16:creationId xmlns:a16="http://schemas.microsoft.com/office/drawing/2014/main" xmlns="" id="{4753F5A9-4E91-26DD-5532-CFA448D8E940}"/>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593725" y="1219200"/>
            <a:ext cx="7467600" cy="4800600"/>
          </a:xfr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800614-9F83-EE89-E1CD-B692001FF269}"/>
              </a:ext>
            </a:extLst>
          </p:cNvPr>
          <p:cNvSpPr>
            <a:spLocks noGrp="1"/>
          </p:cNvSpPr>
          <p:nvPr>
            <p:ph type="title"/>
          </p:nvPr>
        </p:nvSpPr>
        <p:spPr>
          <a:xfrm>
            <a:off x="447675" y="63500"/>
            <a:ext cx="7467600" cy="320675"/>
          </a:xfrm>
        </p:spPr>
        <p:txBody>
          <a:bodyPr>
            <a:normAutofit fontScale="90000"/>
          </a:bodyPr>
          <a:lstStyle/>
          <a:p>
            <a:pPr algn="ctr">
              <a:defRPr/>
            </a:pPr>
            <a:r>
              <a:rPr lang="en-US" b="1" dirty="0"/>
              <a:t>construction</a:t>
            </a:r>
            <a:endParaRPr lang="en-IN" b="1" dirty="0"/>
          </a:p>
        </p:txBody>
      </p:sp>
      <p:sp>
        <p:nvSpPr>
          <p:cNvPr id="46083" name="Content Placeholder 2">
            <a:extLst>
              <a:ext uri="{FF2B5EF4-FFF2-40B4-BE49-F238E27FC236}">
                <a16:creationId xmlns:a16="http://schemas.microsoft.com/office/drawing/2014/main" xmlns="" id="{5A2B49E8-D169-D40F-3195-75ABEB405DD5}"/>
              </a:ext>
            </a:extLst>
          </p:cNvPr>
          <p:cNvSpPr>
            <a:spLocks noGrp="1"/>
          </p:cNvSpPr>
          <p:nvPr>
            <p:ph sz="quarter" idx="1"/>
          </p:nvPr>
        </p:nvSpPr>
        <p:spPr>
          <a:xfrm>
            <a:off x="457200" y="384175"/>
            <a:ext cx="7950200" cy="6245225"/>
          </a:xfrm>
        </p:spPr>
        <p:txBody>
          <a:bodyPr/>
          <a:lstStyle/>
          <a:p>
            <a:pPr marL="0" indent="0" algn="just">
              <a:buFont typeface="Wingdings" panose="05000000000000000000" pitchFamily="2" charset="2"/>
              <a:buNone/>
            </a:pPr>
            <a:r>
              <a:rPr lang="en-US" altLang="en-US" b="1">
                <a:solidFill>
                  <a:srgbClr val="FF0000"/>
                </a:solidFill>
              </a:rPr>
              <a:t>The heterojunction diode laser further classified as single and double heterojunction laser diode lasers. It is a multilayer structures designed such that the carriers are confined in a narrow region and population built up at lower current levels.</a:t>
            </a:r>
          </a:p>
          <a:p>
            <a:pPr marL="0" indent="0" algn="just">
              <a:buFont typeface="Wingdings" panose="05000000000000000000" pitchFamily="2" charset="2"/>
              <a:buNone/>
            </a:pPr>
            <a:r>
              <a:rPr lang="en-US" altLang="en-US" b="1">
                <a:solidFill>
                  <a:srgbClr val="FF0000"/>
                </a:solidFill>
              </a:rPr>
              <a:t>We study here the structure and working of a double heterojunction diode laser. In a double heterojunction laser, a GaAs layer is sandwiched between two layers of GaAlAs. </a:t>
            </a:r>
          </a:p>
          <a:p>
            <a:pPr marL="0" indent="0" algn="just">
              <a:buFont typeface="Wingdings" panose="05000000000000000000" pitchFamily="2" charset="2"/>
              <a:buNone/>
            </a:pPr>
            <a:r>
              <a:rPr lang="en-US" altLang="en-US" b="1">
                <a:solidFill>
                  <a:srgbClr val="0000CC"/>
                </a:solidFill>
              </a:rPr>
              <a:t>The material GaAlAs has a wider energy gap and a lower refractive index than GaAs. In figure, the numbers 1,2,3,4 and 5 are indicating the various layers. The laser emission takes place between the layers 2 and 4 where 1,2,4 are GaAlAs layers and 3,5 are GaAs layers.</a:t>
            </a:r>
            <a:endParaRPr lang="en-IN" altLang="en-US" b="1">
              <a:solidFill>
                <a:srgbClr val="0000CC"/>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716E45-C2AE-1E0E-B14E-AB45918FE041}"/>
              </a:ext>
            </a:extLst>
          </p:cNvPr>
          <p:cNvSpPr>
            <a:spLocks noGrp="1"/>
          </p:cNvSpPr>
          <p:nvPr>
            <p:ph type="title"/>
          </p:nvPr>
        </p:nvSpPr>
        <p:spPr>
          <a:xfrm>
            <a:off x="484188" y="76200"/>
            <a:ext cx="8288337" cy="814388"/>
          </a:xfrm>
        </p:spPr>
        <p:txBody>
          <a:bodyPr>
            <a:noAutofit/>
          </a:bodyPr>
          <a:lstStyle/>
          <a:p>
            <a:pPr algn="just">
              <a:defRPr/>
            </a:pPr>
            <a:r>
              <a:rPr lang="en-US" sz="2500" b="1" dirty="0">
                <a:solidFill>
                  <a:srgbClr val="0000CC"/>
                </a:solidFill>
              </a:rPr>
              <a:t>Working of both homojunction and heterojunction diode laser</a:t>
            </a:r>
            <a:endParaRPr lang="en-IN" sz="2500" b="1" dirty="0">
              <a:solidFill>
                <a:srgbClr val="0000CC"/>
              </a:solidFill>
            </a:endParaRPr>
          </a:p>
        </p:txBody>
      </p:sp>
      <p:pic>
        <p:nvPicPr>
          <p:cNvPr id="47107" name="Content Placeholder 4">
            <a:extLst>
              <a:ext uri="{FF2B5EF4-FFF2-40B4-BE49-F238E27FC236}">
                <a16:creationId xmlns:a16="http://schemas.microsoft.com/office/drawing/2014/main" xmlns="" id="{989A60F9-CD90-B15F-64E8-046649C1D857}"/>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484188" y="1066800"/>
            <a:ext cx="7767637" cy="5105400"/>
          </a:xfr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957C478-0FB8-FE7C-F96B-32D9DBFFC979}"/>
              </a:ext>
            </a:extLst>
          </p:cNvPr>
          <p:cNvSpPr>
            <a:spLocks noGrp="1"/>
          </p:cNvSpPr>
          <p:nvPr>
            <p:ph sz="quarter" idx="1"/>
          </p:nvPr>
        </p:nvSpPr>
        <p:spPr>
          <a:xfrm>
            <a:off x="228600" y="266700"/>
            <a:ext cx="8305800" cy="6324600"/>
          </a:xfrm>
        </p:spPr>
        <p:txBody>
          <a:bodyPr/>
          <a:lstStyle/>
          <a:p>
            <a:pPr algn="just">
              <a:lnSpc>
                <a:spcPct val="115000"/>
              </a:lnSpc>
              <a:spcAft>
                <a:spcPts val="1000"/>
              </a:spcAft>
              <a:defRPr/>
            </a:pPr>
            <a:r>
              <a:rPr lang="en-US" sz="2800" b="1" dirty="0">
                <a:solidFill>
                  <a:srgbClr val="0000CC"/>
                </a:solidFill>
                <a:latin typeface="Calibri" panose="020F0502020204030204" pitchFamily="34" charset="0"/>
                <a:ea typeface="Calibri" panose="020F0502020204030204" pitchFamily="34" charset="0"/>
                <a:cs typeface="Calibri" panose="020F0502020204030204" pitchFamily="34" charset="0"/>
              </a:rPr>
              <a:t>The working principle is same for the homo and heterojunction diode laser systems. The population inversion can be obtained by injecting electrons and holes in to the junction from the n-region and p-region by means of forward bias voltage. </a:t>
            </a:r>
          </a:p>
          <a:p>
            <a:pPr algn="just">
              <a:lnSpc>
                <a:spcPct val="115000"/>
              </a:lnSpc>
              <a:spcAft>
                <a:spcPts val="1000"/>
              </a:spcAft>
              <a:defRPr/>
            </a:pPr>
            <a:r>
              <a:rPr lang="en-US" sz="2800" b="1" dirty="0">
                <a:solidFill>
                  <a:srgbClr val="0000CC"/>
                </a:solidFill>
                <a:latin typeface="Calibri" panose="020F0502020204030204" pitchFamily="34" charset="0"/>
                <a:ea typeface="Calibri" panose="020F0502020204030204" pitchFamily="34" charset="0"/>
                <a:cs typeface="Calibri" panose="020F0502020204030204" pitchFamily="34" charset="0"/>
              </a:rPr>
              <a:t>When the forward bias is not connected, no electrons and holes present in the depletion region. When small forward bias voltage is given to the p-n junction then small number of electrons and holes will injected into the depletion region from respective regions. </a:t>
            </a:r>
          </a:p>
          <a:p>
            <a:pPr marL="0" indent="0">
              <a:buFont typeface="Wingdings" panose="05000000000000000000" pitchFamily="2" charset="2"/>
              <a:buNone/>
              <a:defRPr/>
            </a:pPr>
            <a:endParaRPr lang="en-IN" b="1" dirty="0">
              <a:solidFill>
                <a:srgbClr val="FF0066"/>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76005C2E-FD87-6EBE-F3AE-49B04DA26012}"/>
              </a:ext>
            </a:extLst>
          </p:cNvPr>
          <p:cNvSpPr>
            <a:spLocks noGrp="1"/>
          </p:cNvSpPr>
          <p:nvPr>
            <p:ph sz="quarter" idx="1"/>
          </p:nvPr>
        </p:nvSpPr>
        <p:spPr>
          <a:xfrm>
            <a:off x="228600" y="266700"/>
            <a:ext cx="8305800" cy="6324600"/>
          </a:xfrm>
        </p:spPr>
        <p:txBody>
          <a:bodyPr/>
          <a:lstStyle/>
          <a:p>
            <a:pPr algn="just">
              <a:lnSpc>
                <a:spcPct val="115000"/>
              </a:lnSpc>
              <a:spcAft>
                <a:spcPts val="1000"/>
              </a:spcAft>
              <a:defRPr/>
            </a:pPr>
            <a:r>
              <a:rPr lang="en-US" sz="2800" b="1" dirty="0">
                <a:solidFill>
                  <a:srgbClr val="0000CC"/>
                </a:solidFill>
                <a:latin typeface="Calibri" panose="020F0502020204030204" pitchFamily="34" charset="0"/>
                <a:ea typeface="Calibri" panose="020F0502020204030204" pitchFamily="34" charset="0"/>
                <a:cs typeface="Calibri" panose="020F0502020204030204" pitchFamily="34" charset="0"/>
              </a:rPr>
              <a:t>When relatively a large current of the order of 10</a:t>
            </a:r>
            <a:r>
              <a:rPr lang="en-US" sz="2800" b="1" baseline="30000" dirty="0">
                <a:solidFill>
                  <a:srgbClr val="0000CC"/>
                </a:solidFill>
                <a:latin typeface="Calibri" panose="020F0502020204030204" pitchFamily="34" charset="0"/>
                <a:ea typeface="Calibri" panose="020F0502020204030204" pitchFamily="34" charset="0"/>
                <a:cs typeface="Calibri" panose="020F0502020204030204" pitchFamily="34" charset="0"/>
              </a:rPr>
              <a:t>4</a:t>
            </a:r>
            <a:r>
              <a:rPr lang="en-US" sz="2800" b="1" dirty="0">
                <a:solidFill>
                  <a:srgbClr val="0000CC"/>
                </a:solidFill>
                <a:latin typeface="Calibri" panose="020F0502020204030204" pitchFamily="34" charset="0"/>
                <a:ea typeface="Calibri" panose="020F0502020204030204" pitchFamily="34" charset="0"/>
                <a:cs typeface="Calibri" panose="020F0502020204030204" pitchFamily="34" charset="0"/>
              </a:rPr>
              <a:t> A/cm</a:t>
            </a:r>
            <a:r>
              <a:rPr lang="en-US" sz="2800" b="1" baseline="30000" dirty="0">
                <a:solidFill>
                  <a:srgbClr val="0000CC"/>
                </a:solidFill>
                <a:latin typeface="Calibri" panose="020F0502020204030204" pitchFamily="34" charset="0"/>
                <a:ea typeface="Calibri" panose="020F0502020204030204" pitchFamily="34" charset="0"/>
                <a:cs typeface="Calibri" panose="020F0502020204030204" pitchFamily="34" charset="0"/>
              </a:rPr>
              <a:t>2</a:t>
            </a:r>
            <a:r>
              <a:rPr lang="en-US" sz="2800" b="1" dirty="0">
                <a:solidFill>
                  <a:srgbClr val="0000CC"/>
                </a:solidFill>
                <a:latin typeface="Calibri" panose="020F0502020204030204" pitchFamily="34" charset="0"/>
                <a:ea typeface="Calibri" panose="020F0502020204030204" pitchFamily="34" charset="0"/>
                <a:cs typeface="Calibri" panose="020F0502020204030204" pitchFamily="34" charset="0"/>
              </a:rPr>
              <a:t> is passed through the junction then large number of electrons and holes will be injected into the depletion region as shown in above figure. Then the direct recombination processes take place between holes and electrons in the depletion region and release the photons. Further the emitted photons increase the rate of recombination. Thus more number of photons produced having same phase and frequency of the induced photons.</a:t>
            </a:r>
            <a:endParaRPr lang="en-IN" sz="2800" b="1" dirty="0">
              <a:solidFill>
                <a:srgbClr val="0000CC"/>
              </a:solidFill>
              <a:latin typeface="Calibri" panose="020F0502020204030204" pitchFamily="34" charset="0"/>
              <a:ea typeface="Calibri" panose="020F0502020204030204" pitchFamily="34" charset="0"/>
              <a:cs typeface="Calibri" panose="020F0502020204030204" pitchFamily="34" charset="0"/>
            </a:endParaRPr>
          </a:p>
          <a:p>
            <a:pPr marL="0" indent="0">
              <a:buFont typeface="Wingdings" panose="05000000000000000000" pitchFamily="2" charset="2"/>
              <a:buNone/>
              <a:defRPr/>
            </a:pPr>
            <a:endParaRPr lang="en-IN" b="1" dirty="0">
              <a:solidFill>
                <a:srgbClr val="FF0066"/>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3D800EE-A7CD-1250-CB7B-EBCA634DCCE7}"/>
              </a:ext>
            </a:extLst>
          </p:cNvPr>
          <p:cNvSpPr>
            <a:spLocks noGrp="1"/>
          </p:cNvSpPr>
          <p:nvPr>
            <p:ph type="title"/>
          </p:nvPr>
        </p:nvSpPr>
        <p:spPr>
          <a:xfrm>
            <a:off x="457200" y="274638"/>
            <a:ext cx="7467600" cy="639762"/>
          </a:xfrm>
        </p:spPr>
        <p:txBody>
          <a:bodyPr/>
          <a:lstStyle/>
          <a:p>
            <a:pPr algn="ctr">
              <a:defRPr/>
            </a:pPr>
            <a:r>
              <a:rPr lang="en-US" b="1" dirty="0">
                <a:solidFill>
                  <a:srgbClr val="0000CC"/>
                </a:solidFill>
              </a:rPr>
              <a:t>Types of laser based on MEDIUM</a:t>
            </a:r>
            <a:endParaRPr lang="en-IN" b="1" dirty="0">
              <a:solidFill>
                <a:srgbClr val="0000CC"/>
              </a:solidFill>
            </a:endParaRPr>
          </a:p>
        </p:txBody>
      </p:sp>
      <p:sp>
        <p:nvSpPr>
          <p:cNvPr id="53251" name="Content Placeholder 2">
            <a:extLst>
              <a:ext uri="{FF2B5EF4-FFF2-40B4-BE49-F238E27FC236}">
                <a16:creationId xmlns:a16="http://schemas.microsoft.com/office/drawing/2014/main" xmlns="" id="{3E4815FD-3BFA-CF06-253B-7987A4511513}"/>
              </a:ext>
            </a:extLst>
          </p:cNvPr>
          <p:cNvSpPr>
            <a:spLocks noGrp="1"/>
          </p:cNvSpPr>
          <p:nvPr>
            <p:ph sz="quarter" idx="1"/>
          </p:nvPr>
        </p:nvSpPr>
        <p:spPr>
          <a:xfrm>
            <a:off x="457200" y="990600"/>
            <a:ext cx="7950200" cy="5715000"/>
          </a:xfrm>
        </p:spPr>
        <p:txBody>
          <a:bodyPr/>
          <a:lstStyle/>
          <a:p>
            <a:pPr>
              <a:defRPr/>
            </a:pPr>
            <a:endParaRPr lang="en-US" altLang="en-US" sz="1800" dirty="0">
              <a:solidFill>
                <a:srgbClr val="000000"/>
              </a:solidFill>
              <a:latin typeface="Times New Roman" panose="02020603050405020304" pitchFamily="18" charset="0"/>
            </a:endParaRPr>
          </a:p>
          <a:p>
            <a:pPr marL="0" indent="0" algn="just">
              <a:buFont typeface="Wingdings" panose="05000000000000000000" pitchFamily="2" charset="2"/>
              <a:buNone/>
              <a:defRPr/>
            </a:pPr>
            <a:endParaRPr lang="en-US" altLang="en-US" sz="1800" b="1" dirty="0">
              <a:latin typeface="Times New Roman" panose="02020603050405020304" pitchFamily="18" charset="0"/>
            </a:endParaRPr>
          </a:p>
          <a:p>
            <a:pPr marL="0" indent="0" algn="just">
              <a:buFont typeface="Wingdings" panose="05000000000000000000" pitchFamily="2" charset="2"/>
              <a:buNone/>
              <a:defRPr/>
            </a:pPr>
            <a:r>
              <a:rPr lang="en-US" altLang="en-US" sz="3600" b="1" dirty="0">
                <a:latin typeface="Calibri" panose="020F0502020204030204" pitchFamily="34" charset="0"/>
                <a:cs typeface="Calibri" panose="020F0502020204030204" pitchFamily="34" charset="0"/>
              </a:rPr>
              <a:t>Most lasers emit light in the red or IR regions. Laser work in continuous mode or in a pulsed mode</a:t>
            </a:r>
            <a:r>
              <a:rPr lang="en-US" altLang="en-US" sz="3600" dirty="0">
                <a:latin typeface="Calibri" panose="020F0502020204030204" pitchFamily="34" charset="0"/>
                <a:cs typeface="Calibri" panose="020F0502020204030204" pitchFamily="34" charset="0"/>
              </a:rPr>
              <a:t>.</a:t>
            </a:r>
          </a:p>
          <a:p>
            <a:pPr marL="0" indent="0">
              <a:buFont typeface="Wingdings" panose="05000000000000000000" pitchFamily="2" charset="2"/>
              <a:buNone/>
              <a:defRPr/>
            </a:pPr>
            <a:endParaRPr lang="en-IN"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6F7AFFF-7F14-4289-D1DF-91A70DC842C5}"/>
              </a:ext>
            </a:extLst>
          </p:cNvPr>
          <p:cNvSpPr>
            <a:spLocks noGrp="1"/>
          </p:cNvSpPr>
          <p:nvPr>
            <p:ph sz="quarter" idx="1"/>
          </p:nvPr>
        </p:nvSpPr>
        <p:spPr>
          <a:xfrm>
            <a:off x="228600" y="266700"/>
            <a:ext cx="8305800" cy="6324600"/>
          </a:xfrm>
        </p:spPr>
        <p:txBody>
          <a:bodyPr/>
          <a:lstStyle/>
          <a:p>
            <a:pPr marL="0" indent="0">
              <a:buFont typeface="Wingdings" panose="05000000000000000000" pitchFamily="2" charset="2"/>
              <a:buNone/>
              <a:defRPr/>
            </a:pPr>
            <a:r>
              <a:rPr lang="en-US" sz="2800" b="1" dirty="0">
                <a:solidFill>
                  <a:srgbClr val="FF0066"/>
                </a:solidFill>
                <a:latin typeface="Times New Roman" panose="02020603050405020304" pitchFamily="18" charset="0"/>
                <a:ea typeface="Calibri" panose="020F0502020204030204" pitchFamily="34" charset="0"/>
              </a:rPr>
              <a:t>The wavelength of the emitted radiation depends on the energy band gap of the semiconductor material. The energy gap of the GaAs Semiconductor is 1.44 eV then it emits laser light of wavelength ~8600 </a:t>
            </a:r>
            <a:r>
              <a:rPr lang="en-US" sz="2800" b="1" dirty="0" err="1">
                <a:solidFill>
                  <a:srgbClr val="FF0066"/>
                </a:solidFill>
                <a:latin typeface="Times New Roman" panose="02020603050405020304" pitchFamily="18" charset="0"/>
                <a:ea typeface="Calibri" panose="020F0502020204030204" pitchFamily="34" charset="0"/>
              </a:rPr>
              <a:t>A</a:t>
            </a:r>
            <a:r>
              <a:rPr lang="en-US" sz="2800" b="1" baseline="30000" dirty="0" err="1">
                <a:solidFill>
                  <a:srgbClr val="FF0066"/>
                </a:solidFill>
                <a:latin typeface="Times New Roman" panose="02020603050405020304" pitchFamily="18" charset="0"/>
                <a:ea typeface="Calibri" panose="020F0502020204030204" pitchFamily="34" charset="0"/>
              </a:rPr>
              <a:t>o</a:t>
            </a:r>
            <a:endParaRPr lang="en-US" sz="2800" b="1" baseline="30000" dirty="0">
              <a:solidFill>
                <a:srgbClr val="FF0066"/>
              </a:solidFill>
              <a:latin typeface="Times New Roman" panose="02020603050405020304" pitchFamily="18" charset="0"/>
              <a:ea typeface="Calibri" panose="020F0502020204030204" pitchFamily="34" charset="0"/>
            </a:endParaRPr>
          </a:p>
          <a:p>
            <a:pPr>
              <a:defRPr/>
            </a:pPr>
            <a:r>
              <a:rPr lang="en-US" sz="2800" dirty="0">
                <a:solidFill>
                  <a:srgbClr val="000000"/>
                </a:solidFill>
                <a:latin typeface="Times New Roman" panose="02020603050405020304" pitchFamily="18" charset="0"/>
              </a:rPr>
              <a:t>The wavelength of laser light is given by,</a:t>
            </a:r>
            <a:r>
              <a:rPr lang="en-US" sz="2800" b="1" dirty="0">
                <a:solidFill>
                  <a:srgbClr val="FF0000"/>
                </a:solidFill>
              </a:rPr>
              <a:t> </a:t>
            </a:r>
          </a:p>
          <a:p>
            <a:pPr>
              <a:defRPr/>
            </a:pPr>
            <a:r>
              <a:rPr lang="en-US" sz="2000" b="1" dirty="0">
                <a:solidFill>
                  <a:srgbClr val="FF0000"/>
                </a:solidFill>
              </a:rPr>
              <a:t>h=6.626 x 10 ^-34 J.S</a:t>
            </a:r>
          </a:p>
          <a:p>
            <a:pPr>
              <a:defRPr/>
            </a:pPr>
            <a:r>
              <a:rPr lang="en-US" sz="2000" b="1" dirty="0">
                <a:solidFill>
                  <a:srgbClr val="FF0000"/>
                </a:solidFill>
              </a:rPr>
              <a:t>C= 3 x 10^8 m/s</a:t>
            </a:r>
          </a:p>
          <a:p>
            <a:pPr>
              <a:defRPr/>
            </a:pPr>
            <a:r>
              <a:rPr lang="en-US" sz="2000" b="1" dirty="0" err="1">
                <a:solidFill>
                  <a:srgbClr val="FF0000"/>
                </a:solidFill>
              </a:rPr>
              <a:t>Eg</a:t>
            </a:r>
            <a:r>
              <a:rPr lang="en-US" sz="2000" b="1" dirty="0">
                <a:solidFill>
                  <a:srgbClr val="FF0000"/>
                </a:solidFill>
              </a:rPr>
              <a:t>=1.45 eV for GaAs or joule then wavelength of laser light can be calculated</a:t>
            </a:r>
            <a:r>
              <a:rPr lang="en-US" sz="2800" b="1" dirty="0">
                <a:solidFill>
                  <a:srgbClr val="FF0000"/>
                </a:solidFill>
              </a:rPr>
              <a:t>.</a:t>
            </a:r>
          </a:p>
          <a:p>
            <a:pPr marL="0" indent="0">
              <a:buFont typeface="Wingdings" panose="05000000000000000000" pitchFamily="2" charset="2"/>
              <a:buNone/>
              <a:defRPr/>
            </a:pPr>
            <a:endParaRPr lang="en-US" sz="2800" dirty="0">
              <a:solidFill>
                <a:srgbClr val="000000"/>
              </a:solidFill>
              <a:latin typeface="Times New Roman" panose="02020603050405020304" pitchFamily="18" charset="0"/>
            </a:endParaRPr>
          </a:p>
          <a:p>
            <a:pPr marL="0" indent="0">
              <a:buFont typeface="Wingdings" panose="05000000000000000000" pitchFamily="2" charset="2"/>
              <a:buNone/>
              <a:defRPr/>
            </a:pPr>
            <a:endParaRPr lang="en-IN" b="1" dirty="0">
              <a:solidFill>
                <a:srgbClr val="FF0066"/>
              </a:solidFill>
            </a:endParaRPr>
          </a:p>
        </p:txBody>
      </p:sp>
      <p:pic>
        <p:nvPicPr>
          <p:cNvPr id="50180" name="Picture 4">
            <a:extLst>
              <a:ext uri="{FF2B5EF4-FFF2-40B4-BE49-F238E27FC236}">
                <a16:creationId xmlns:a16="http://schemas.microsoft.com/office/drawing/2014/main" xmlns="" id="{035B1EE6-B624-8C96-345C-AD9C81A846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1013" y="4052888"/>
            <a:ext cx="5133975" cy="253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534A341-A462-6D80-0AA0-D016C7CAA153}"/>
              </a:ext>
            </a:extLst>
          </p:cNvPr>
          <p:cNvSpPr>
            <a:spLocks noGrp="1"/>
          </p:cNvSpPr>
          <p:nvPr>
            <p:ph sz="quarter" idx="1"/>
          </p:nvPr>
        </p:nvSpPr>
        <p:spPr>
          <a:xfrm>
            <a:off x="387350" y="152400"/>
            <a:ext cx="8299450" cy="6284913"/>
          </a:xfrm>
        </p:spPr>
        <p:txBody>
          <a:bodyPr/>
          <a:lstStyle/>
          <a:p>
            <a:pPr marL="0" indent="0" algn="just">
              <a:buFont typeface="Wingdings" panose="05000000000000000000" pitchFamily="2" charset="2"/>
              <a:buNone/>
              <a:defRPr/>
            </a:pPr>
            <a:r>
              <a:rPr lang="en-US" b="1" u="sng" dirty="0"/>
              <a:t>CHARACTERISTICS OF HOMOJUNCTION DIODE LASER </a:t>
            </a:r>
          </a:p>
          <a:p>
            <a:pPr marL="0" indent="0" algn="just">
              <a:buFont typeface="Wingdings" panose="05000000000000000000" pitchFamily="2" charset="2"/>
              <a:buNone/>
              <a:defRPr/>
            </a:pPr>
            <a:r>
              <a:rPr lang="en-US" b="1" dirty="0"/>
              <a:t>1. </a:t>
            </a:r>
            <a:r>
              <a:rPr lang="en-US" b="1" dirty="0">
                <a:solidFill>
                  <a:srgbClr val="0000CC"/>
                </a:solidFill>
              </a:rPr>
              <a:t>Type: Solid state semiconductor Laser</a:t>
            </a:r>
            <a:endParaRPr lang="en-IN" b="1" dirty="0">
              <a:solidFill>
                <a:srgbClr val="0000CC"/>
              </a:solidFill>
            </a:endParaRPr>
          </a:p>
          <a:p>
            <a:pPr marL="0" indent="0">
              <a:buFont typeface="Wingdings" panose="05000000000000000000" pitchFamily="2" charset="2"/>
              <a:buNone/>
              <a:defRPr/>
            </a:pPr>
            <a:r>
              <a:rPr lang="en-US" b="1" dirty="0">
                <a:solidFill>
                  <a:srgbClr val="0000CC"/>
                </a:solidFill>
              </a:rPr>
              <a:t>2. Active Medium: </a:t>
            </a:r>
            <a:endParaRPr lang="en-IN" b="1" dirty="0">
              <a:solidFill>
                <a:srgbClr val="0000CC"/>
              </a:solidFill>
              <a:latin typeface="Times New Roman" panose="02020603050405020304" pitchFamily="18" charset="0"/>
            </a:endParaRPr>
          </a:p>
          <a:p>
            <a:pPr marL="0" indent="0">
              <a:buFont typeface="Wingdings" panose="05000000000000000000" pitchFamily="2" charset="2"/>
              <a:buNone/>
              <a:defRPr/>
            </a:pPr>
            <a:r>
              <a:rPr lang="en-US" b="1" dirty="0">
                <a:solidFill>
                  <a:srgbClr val="0000CC"/>
                </a:solidFill>
                <a:latin typeface="Times New Roman" panose="02020603050405020304" pitchFamily="18" charset="0"/>
              </a:rPr>
              <a:t>A PN junction diode made from single crystal of gallium arsenide is used as an active medium. </a:t>
            </a:r>
          </a:p>
          <a:p>
            <a:pPr marL="0" indent="0">
              <a:buFont typeface="Wingdings" panose="05000000000000000000" pitchFamily="2" charset="2"/>
              <a:buNone/>
              <a:defRPr/>
            </a:pPr>
            <a:r>
              <a:rPr lang="en-US" b="1" dirty="0">
                <a:solidFill>
                  <a:srgbClr val="0000CC"/>
                </a:solidFill>
                <a:latin typeface="Times New Roman" panose="02020603050405020304" pitchFamily="18" charset="0"/>
              </a:rPr>
              <a:t>Active </a:t>
            </a:r>
            <a:r>
              <a:rPr lang="en-US" b="1" dirty="0" err="1">
                <a:solidFill>
                  <a:srgbClr val="0000CC"/>
                </a:solidFill>
                <a:latin typeface="Times New Roman" panose="02020603050405020304" pitchFamily="18" charset="0"/>
              </a:rPr>
              <a:t>centre</a:t>
            </a:r>
            <a:r>
              <a:rPr lang="en-US" b="1" dirty="0">
                <a:solidFill>
                  <a:srgbClr val="0000CC"/>
                </a:solidFill>
                <a:latin typeface="Times New Roman" panose="02020603050405020304" pitchFamily="18" charset="0"/>
              </a:rPr>
              <a:t>: </a:t>
            </a:r>
            <a:r>
              <a:rPr lang="en-US" b="1" dirty="0" err="1">
                <a:solidFill>
                  <a:srgbClr val="0000CC"/>
                </a:solidFill>
                <a:latin typeface="Times New Roman" panose="02020603050405020304" pitchFamily="18" charset="0"/>
              </a:rPr>
              <a:t>pn</a:t>
            </a:r>
            <a:r>
              <a:rPr lang="en-US" b="1" dirty="0">
                <a:solidFill>
                  <a:srgbClr val="0000CC"/>
                </a:solidFill>
                <a:latin typeface="Times New Roman" panose="02020603050405020304" pitchFamily="18" charset="0"/>
              </a:rPr>
              <a:t> junction</a:t>
            </a:r>
            <a:endParaRPr lang="en-IN" b="1" dirty="0">
              <a:solidFill>
                <a:srgbClr val="0000CC"/>
              </a:solidFill>
            </a:endParaRPr>
          </a:p>
          <a:p>
            <a:pPr marL="0" indent="0" algn="just">
              <a:buFont typeface="Wingdings" panose="05000000000000000000" pitchFamily="2" charset="2"/>
              <a:buNone/>
              <a:defRPr/>
            </a:pPr>
            <a:r>
              <a:rPr lang="en-US" b="1" dirty="0">
                <a:solidFill>
                  <a:srgbClr val="0000CC"/>
                </a:solidFill>
              </a:rPr>
              <a:t>3. Pumping method: Direct Conversion</a:t>
            </a:r>
            <a:endParaRPr lang="en-IN" b="1" dirty="0">
              <a:solidFill>
                <a:srgbClr val="0000CC"/>
              </a:solidFill>
            </a:endParaRPr>
          </a:p>
          <a:p>
            <a:pPr marL="0" indent="0" algn="just">
              <a:buFont typeface="Wingdings" panose="05000000000000000000" pitchFamily="2" charset="2"/>
              <a:buNone/>
              <a:defRPr/>
            </a:pPr>
            <a:r>
              <a:rPr lang="en-US" b="1" dirty="0">
                <a:solidFill>
                  <a:srgbClr val="0000CC"/>
                </a:solidFill>
              </a:rPr>
              <a:t>4. Pumping source: High forward bias voltage supplied battery</a:t>
            </a:r>
            <a:endParaRPr lang="en-IN" b="1" dirty="0">
              <a:solidFill>
                <a:srgbClr val="0000CC"/>
              </a:solidFill>
            </a:endParaRPr>
          </a:p>
          <a:p>
            <a:pPr marL="0" indent="0" algn="just">
              <a:buFont typeface="Wingdings" panose="05000000000000000000" pitchFamily="2" charset="2"/>
              <a:buNone/>
              <a:defRPr/>
            </a:pPr>
            <a:r>
              <a:rPr lang="en-US" b="1" dirty="0">
                <a:solidFill>
                  <a:srgbClr val="0000CC"/>
                </a:solidFill>
              </a:rPr>
              <a:t>5. Optical resonator: p-n junctions are polished well act as a optical resonator</a:t>
            </a:r>
            <a:endParaRPr lang="en-IN" b="1" dirty="0">
              <a:solidFill>
                <a:srgbClr val="0000CC"/>
              </a:solidFill>
            </a:endParaRPr>
          </a:p>
          <a:p>
            <a:pPr marL="0" indent="0" algn="just">
              <a:buFont typeface="Wingdings" panose="05000000000000000000" pitchFamily="2" charset="2"/>
              <a:buNone/>
              <a:defRPr/>
            </a:pPr>
            <a:r>
              <a:rPr lang="en-US" b="1" dirty="0">
                <a:solidFill>
                  <a:srgbClr val="0000CC"/>
                </a:solidFill>
              </a:rPr>
              <a:t>6. Power Output: 1 milliwatts </a:t>
            </a:r>
          </a:p>
          <a:p>
            <a:pPr marL="0" indent="0" algn="just">
              <a:buFont typeface="Wingdings" panose="05000000000000000000" pitchFamily="2" charset="2"/>
              <a:buNone/>
              <a:defRPr/>
            </a:pPr>
            <a:r>
              <a:rPr lang="en-US" b="1" dirty="0">
                <a:solidFill>
                  <a:srgbClr val="0000CC"/>
                </a:solidFill>
              </a:rPr>
              <a:t>7. Nature of output: Continuous wave mode or pulsed</a:t>
            </a:r>
            <a:endParaRPr lang="en-IN" b="1" dirty="0">
              <a:solidFill>
                <a:srgbClr val="0000CC"/>
              </a:solidFill>
            </a:endParaRPr>
          </a:p>
          <a:p>
            <a:pPr marL="0" indent="0">
              <a:buFont typeface="Wingdings" panose="05000000000000000000" pitchFamily="2" charset="2"/>
              <a:buNone/>
              <a:defRPr/>
            </a:pPr>
            <a:r>
              <a:rPr lang="en-US" b="1" dirty="0">
                <a:solidFill>
                  <a:srgbClr val="0000CC"/>
                </a:solidFill>
              </a:rPr>
              <a:t>8. Output Wavelength: </a:t>
            </a:r>
            <a:r>
              <a:rPr lang="en-IN" b="1" dirty="0">
                <a:solidFill>
                  <a:srgbClr val="0000CC"/>
                </a:solidFill>
                <a:latin typeface="Times New Roman" panose="02020603050405020304" pitchFamily="18" charset="0"/>
              </a:rPr>
              <a:t>8300 to 8500 Å</a:t>
            </a:r>
          </a:p>
          <a:p>
            <a:pPr>
              <a:defRPr/>
            </a:pPr>
            <a:endParaRPr lang="en-IN" sz="1800" dirty="0">
              <a:latin typeface="Times New Roman" panose="02020603050405020304" pitchFamily="18" charset="0"/>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C8A3C20D-9096-F522-D778-0CAD7F0113F1}"/>
              </a:ext>
            </a:extLst>
          </p:cNvPr>
          <p:cNvSpPr>
            <a:spLocks noGrp="1"/>
          </p:cNvSpPr>
          <p:nvPr>
            <p:ph sz="quarter" idx="1"/>
          </p:nvPr>
        </p:nvSpPr>
        <p:spPr>
          <a:xfrm>
            <a:off x="457200" y="76200"/>
            <a:ext cx="7950200" cy="6553200"/>
          </a:xfrm>
        </p:spPr>
        <p:txBody>
          <a:bodyPr/>
          <a:lstStyle/>
          <a:p>
            <a:pPr marL="0" indent="0" algn="just">
              <a:buFont typeface="Wingdings" panose="05000000000000000000" pitchFamily="2" charset="2"/>
              <a:buNone/>
              <a:defRPr/>
            </a:pPr>
            <a:r>
              <a:rPr lang="en-US" b="1" u="sng" dirty="0"/>
              <a:t>CHARACTERISTICS OF HETEROJUNCTION DIODE LASER</a:t>
            </a:r>
          </a:p>
          <a:p>
            <a:pPr marL="0" indent="0" algn="just">
              <a:buFont typeface="Wingdings" panose="05000000000000000000" pitchFamily="2" charset="2"/>
              <a:buNone/>
              <a:defRPr/>
            </a:pPr>
            <a:r>
              <a:rPr lang="en-US" b="1" dirty="0"/>
              <a:t>1. </a:t>
            </a:r>
            <a:r>
              <a:rPr lang="en-US" b="1" dirty="0">
                <a:solidFill>
                  <a:srgbClr val="C00000"/>
                </a:solidFill>
              </a:rPr>
              <a:t>Type: Solid state semiconductor Laser</a:t>
            </a:r>
            <a:endParaRPr lang="en-IN" b="1" dirty="0">
              <a:solidFill>
                <a:srgbClr val="C00000"/>
              </a:solidFill>
            </a:endParaRPr>
          </a:p>
          <a:p>
            <a:pPr marL="0" indent="0">
              <a:buFont typeface="Wingdings" panose="05000000000000000000" pitchFamily="2" charset="2"/>
              <a:buNone/>
              <a:defRPr/>
            </a:pPr>
            <a:r>
              <a:rPr lang="en-US" b="1" dirty="0">
                <a:solidFill>
                  <a:srgbClr val="C00000"/>
                </a:solidFill>
              </a:rPr>
              <a:t>2. </a:t>
            </a:r>
            <a:r>
              <a:rPr lang="en-US" b="1" dirty="0">
                <a:solidFill>
                  <a:srgbClr val="0000CC"/>
                </a:solidFill>
              </a:rPr>
              <a:t>Active Medium: </a:t>
            </a:r>
            <a:endParaRPr lang="en-IN" b="1" dirty="0">
              <a:solidFill>
                <a:srgbClr val="0000CC"/>
              </a:solidFill>
              <a:latin typeface="Times New Roman" panose="02020603050405020304" pitchFamily="18" charset="0"/>
            </a:endParaRPr>
          </a:p>
          <a:p>
            <a:pPr marL="0" indent="0">
              <a:buFont typeface="Wingdings" panose="05000000000000000000" pitchFamily="2" charset="2"/>
              <a:buNone/>
              <a:defRPr/>
            </a:pPr>
            <a:r>
              <a:rPr lang="en-US" b="1" dirty="0">
                <a:solidFill>
                  <a:srgbClr val="0000CC"/>
                </a:solidFill>
                <a:latin typeface="Times New Roman" panose="02020603050405020304" pitchFamily="18" charset="0"/>
              </a:rPr>
              <a:t>A PN junction diode made from different layers is used as an active medium. </a:t>
            </a:r>
            <a:endParaRPr lang="en-IN" b="1" dirty="0">
              <a:solidFill>
                <a:srgbClr val="0000CC"/>
              </a:solidFill>
            </a:endParaRPr>
          </a:p>
          <a:p>
            <a:pPr marL="0" indent="0" algn="just">
              <a:buFont typeface="Wingdings" panose="05000000000000000000" pitchFamily="2" charset="2"/>
              <a:buNone/>
              <a:defRPr/>
            </a:pPr>
            <a:r>
              <a:rPr lang="en-US" b="1" dirty="0">
                <a:solidFill>
                  <a:srgbClr val="C00000"/>
                </a:solidFill>
              </a:rPr>
              <a:t>3. Pumping method: Direct Conversion</a:t>
            </a:r>
            <a:endParaRPr lang="en-IN" b="1" dirty="0">
              <a:solidFill>
                <a:srgbClr val="C00000"/>
              </a:solidFill>
            </a:endParaRPr>
          </a:p>
          <a:p>
            <a:pPr marL="0" indent="0" algn="just">
              <a:buFont typeface="Wingdings" panose="05000000000000000000" pitchFamily="2" charset="2"/>
              <a:buNone/>
              <a:defRPr/>
            </a:pPr>
            <a:r>
              <a:rPr lang="en-US" b="1" dirty="0">
                <a:solidFill>
                  <a:srgbClr val="C00000"/>
                </a:solidFill>
              </a:rPr>
              <a:t>4. Pumping source: High forward bias voltage supplied battery</a:t>
            </a:r>
            <a:endParaRPr lang="en-IN" b="1" dirty="0">
              <a:solidFill>
                <a:srgbClr val="C00000"/>
              </a:solidFill>
            </a:endParaRPr>
          </a:p>
          <a:p>
            <a:pPr marL="0" indent="0" algn="just">
              <a:buFont typeface="Wingdings" panose="05000000000000000000" pitchFamily="2" charset="2"/>
              <a:buNone/>
              <a:defRPr/>
            </a:pPr>
            <a:r>
              <a:rPr lang="en-US" b="1" dirty="0">
                <a:solidFill>
                  <a:srgbClr val="C00000"/>
                </a:solidFill>
              </a:rPr>
              <a:t>5. Optical resonator: p-n junctions are polished well act as a optical resonator</a:t>
            </a:r>
            <a:endParaRPr lang="en-IN" b="1" dirty="0">
              <a:solidFill>
                <a:srgbClr val="C00000"/>
              </a:solidFill>
            </a:endParaRPr>
          </a:p>
          <a:p>
            <a:pPr marL="0" indent="0" algn="just">
              <a:buFont typeface="Wingdings" panose="05000000000000000000" pitchFamily="2" charset="2"/>
              <a:buNone/>
              <a:defRPr/>
            </a:pPr>
            <a:r>
              <a:rPr lang="en-US" b="1" dirty="0">
                <a:solidFill>
                  <a:srgbClr val="C00000"/>
                </a:solidFill>
              </a:rPr>
              <a:t>6. Power Output: 1 milliwatts </a:t>
            </a:r>
          </a:p>
          <a:p>
            <a:pPr marL="0" indent="0" algn="just">
              <a:buFont typeface="Wingdings" panose="05000000000000000000" pitchFamily="2" charset="2"/>
              <a:buNone/>
              <a:defRPr/>
            </a:pPr>
            <a:r>
              <a:rPr lang="en-US" b="1" dirty="0">
                <a:solidFill>
                  <a:srgbClr val="C00000"/>
                </a:solidFill>
              </a:rPr>
              <a:t>7. Nature of output: Continuous wave mode or pulsed</a:t>
            </a:r>
            <a:endParaRPr lang="en-IN" b="1" dirty="0">
              <a:solidFill>
                <a:srgbClr val="C00000"/>
              </a:solidFill>
            </a:endParaRPr>
          </a:p>
          <a:p>
            <a:pPr marL="0" indent="0">
              <a:buFont typeface="Wingdings" panose="05000000000000000000" pitchFamily="2" charset="2"/>
              <a:buNone/>
              <a:defRPr/>
            </a:pPr>
            <a:r>
              <a:rPr lang="en-US" b="1" dirty="0">
                <a:solidFill>
                  <a:srgbClr val="C00000"/>
                </a:solidFill>
              </a:rPr>
              <a:t>8. Output Wavelength: </a:t>
            </a:r>
            <a:r>
              <a:rPr lang="en-IN" b="1" dirty="0">
                <a:solidFill>
                  <a:srgbClr val="C00000"/>
                </a:solidFill>
                <a:latin typeface="Times New Roman" panose="02020603050405020304" pitchFamily="18" charset="0"/>
              </a:rPr>
              <a:t>Nearly 8000 Å</a:t>
            </a:r>
          </a:p>
          <a:p>
            <a:pPr marL="0" indent="0" algn="just">
              <a:buFont typeface="Wingdings" panose="05000000000000000000" pitchFamily="2" charset="2"/>
              <a:buNone/>
              <a:defRPr/>
            </a:pPr>
            <a:endParaRPr lang="en-US" b="1" dirty="0">
              <a:solidFill>
                <a:srgbClr val="C00000"/>
              </a:solidFill>
              <a:latin typeface="Times New Roman" panose="02020603050405020304" pitchFamily="18" charset="0"/>
            </a:endParaRPr>
          </a:p>
          <a:p>
            <a:pPr algn="just">
              <a:defRPr/>
            </a:pPr>
            <a:endParaRPr lang="en-IN" b="1" dirty="0">
              <a:solidFill>
                <a:srgbClr val="0000CC"/>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Content Placeholder 2">
            <a:extLst>
              <a:ext uri="{FF2B5EF4-FFF2-40B4-BE49-F238E27FC236}">
                <a16:creationId xmlns:a16="http://schemas.microsoft.com/office/drawing/2014/main" xmlns="" id="{E5CAC3CC-9ADC-8E0D-CFC6-17914DCC3CD9}"/>
              </a:ext>
            </a:extLst>
          </p:cNvPr>
          <p:cNvSpPr>
            <a:spLocks noGrp="1"/>
          </p:cNvSpPr>
          <p:nvPr>
            <p:ph sz="quarter" idx="1"/>
          </p:nvPr>
        </p:nvSpPr>
        <p:spPr>
          <a:xfrm>
            <a:off x="457200" y="0"/>
            <a:ext cx="8077200" cy="6858000"/>
          </a:xfrm>
        </p:spPr>
        <p:txBody>
          <a:bodyPr/>
          <a:lstStyle/>
          <a:p>
            <a:pPr marL="0" indent="0">
              <a:buFont typeface="Wingdings" panose="05000000000000000000" pitchFamily="2" charset="2"/>
              <a:buNone/>
            </a:pPr>
            <a:r>
              <a:rPr lang="en-US" altLang="en-US" sz="3200" b="1">
                <a:solidFill>
                  <a:srgbClr val="C00000"/>
                </a:solidFill>
              </a:rPr>
              <a:t>Advantages of Homojunction diode laser</a:t>
            </a:r>
            <a:endParaRPr lang="en-IN" altLang="en-US" sz="3200" b="1">
              <a:solidFill>
                <a:srgbClr val="C00000"/>
              </a:solidFill>
              <a:latin typeface="Times New Roman" panose="02020603050405020304" pitchFamily="18" charset="0"/>
            </a:endParaRPr>
          </a:p>
          <a:p>
            <a:pPr marL="0" indent="0" algn="just">
              <a:buFont typeface="Wingdings" panose="05000000000000000000" pitchFamily="2" charset="2"/>
              <a:buNone/>
            </a:pPr>
            <a:r>
              <a:rPr lang="en-US" altLang="en-US" sz="3200">
                <a:solidFill>
                  <a:srgbClr val="000000"/>
                </a:solidFill>
                <a:latin typeface="Times New Roman" panose="02020603050405020304" pitchFamily="18" charset="0"/>
              </a:rPr>
              <a:t>1</a:t>
            </a:r>
            <a:r>
              <a:rPr lang="en-US" altLang="en-US" sz="3200" b="1">
                <a:solidFill>
                  <a:srgbClr val="FF0000"/>
                </a:solidFill>
                <a:latin typeface="Times New Roman" panose="02020603050405020304" pitchFamily="18" charset="0"/>
              </a:rPr>
              <a:t>.It is very small in dimension. The arrangement is simple and compact. </a:t>
            </a:r>
          </a:p>
          <a:p>
            <a:pPr marL="0" indent="0" algn="just">
              <a:buFont typeface="Wingdings" panose="05000000000000000000" pitchFamily="2" charset="2"/>
              <a:buNone/>
            </a:pPr>
            <a:r>
              <a:rPr lang="en-US" altLang="en-US" sz="3200" b="1">
                <a:solidFill>
                  <a:srgbClr val="FF0000"/>
                </a:solidFill>
                <a:latin typeface="Times New Roman" panose="02020603050405020304" pitchFamily="18" charset="0"/>
              </a:rPr>
              <a:t>2. It exhibits high efficiency. </a:t>
            </a:r>
          </a:p>
          <a:p>
            <a:pPr marL="0" indent="0" algn="just">
              <a:buFont typeface="Wingdings" panose="05000000000000000000" pitchFamily="2" charset="2"/>
              <a:buNone/>
            </a:pPr>
            <a:r>
              <a:rPr lang="en-US" altLang="en-US" sz="3200" b="1">
                <a:solidFill>
                  <a:srgbClr val="FF0000"/>
                </a:solidFill>
                <a:latin typeface="Times New Roman" panose="02020603050405020304" pitchFamily="18" charset="0"/>
              </a:rPr>
              <a:t>3. The laser output can be easily increased by controlling the junction current </a:t>
            </a:r>
          </a:p>
          <a:p>
            <a:pPr marL="0" indent="0" algn="just">
              <a:buFont typeface="Wingdings" panose="05000000000000000000" pitchFamily="2" charset="2"/>
              <a:buNone/>
            </a:pPr>
            <a:r>
              <a:rPr lang="en-US" altLang="en-US" sz="3200" b="1">
                <a:solidFill>
                  <a:srgbClr val="FF0000"/>
                </a:solidFill>
                <a:latin typeface="Times New Roman" panose="02020603050405020304" pitchFamily="18" charset="0"/>
              </a:rPr>
              <a:t>4. It is operated with lesser power than ruby and CO2 laser. </a:t>
            </a:r>
          </a:p>
          <a:p>
            <a:pPr marL="0" indent="0" algn="just">
              <a:buFont typeface="Wingdings" panose="05000000000000000000" pitchFamily="2" charset="2"/>
              <a:buNone/>
            </a:pPr>
            <a:r>
              <a:rPr lang="en-US" altLang="en-US" sz="3200" b="1">
                <a:solidFill>
                  <a:srgbClr val="FF0000"/>
                </a:solidFill>
                <a:latin typeface="Times New Roman" panose="02020603050405020304" pitchFamily="18" charset="0"/>
              </a:rPr>
              <a:t>5. It can have a continuous wave output or pulsed output </a:t>
            </a:r>
          </a:p>
          <a:p>
            <a:pPr marL="0" indent="0">
              <a:buFont typeface="Wingdings" panose="05000000000000000000" pitchFamily="2" charset="2"/>
              <a:buNone/>
            </a:pPr>
            <a:endParaRPr lang="en-IN" alt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Content Placeholder 2">
            <a:extLst>
              <a:ext uri="{FF2B5EF4-FFF2-40B4-BE49-F238E27FC236}">
                <a16:creationId xmlns:a16="http://schemas.microsoft.com/office/drawing/2014/main" xmlns="" id="{680F5377-34E8-3307-A019-15E815160373}"/>
              </a:ext>
            </a:extLst>
          </p:cNvPr>
          <p:cNvSpPr>
            <a:spLocks noGrp="1"/>
          </p:cNvSpPr>
          <p:nvPr>
            <p:ph sz="quarter" idx="1"/>
          </p:nvPr>
        </p:nvSpPr>
        <p:spPr>
          <a:xfrm>
            <a:off x="457200" y="0"/>
            <a:ext cx="8077200" cy="6858000"/>
          </a:xfrm>
        </p:spPr>
        <p:txBody>
          <a:bodyPr/>
          <a:lstStyle/>
          <a:p>
            <a:pPr marL="0" indent="0">
              <a:buFont typeface="Wingdings" panose="05000000000000000000" pitchFamily="2" charset="2"/>
              <a:buNone/>
            </a:pPr>
            <a:r>
              <a:rPr lang="en-US" altLang="en-US" sz="2200" b="1">
                <a:solidFill>
                  <a:srgbClr val="C00000"/>
                </a:solidFill>
              </a:rPr>
              <a:t>Disadvantages of Homojunction diode laser</a:t>
            </a:r>
            <a:endParaRPr lang="en-IN" altLang="en-US" sz="2200" b="1">
              <a:solidFill>
                <a:srgbClr val="C00000"/>
              </a:solidFill>
              <a:latin typeface="Times New Roman" panose="02020603050405020304" pitchFamily="18" charset="0"/>
            </a:endParaRPr>
          </a:p>
          <a:p>
            <a:pPr marL="0" indent="0">
              <a:buFont typeface="Wingdings" panose="05000000000000000000" pitchFamily="2" charset="2"/>
              <a:buNone/>
            </a:pPr>
            <a:r>
              <a:rPr lang="en-IN" altLang="en-US" sz="2200">
                <a:solidFill>
                  <a:srgbClr val="000000"/>
                </a:solidFill>
                <a:latin typeface="Times New Roman" panose="02020603050405020304" pitchFamily="18" charset="0"/>
              </a:rPr>
              <a:t>1</a:t>
            </a:r>
            <a:r>
              <a:rPr lang="en-IN" altLang="en-US" sz="3200">
                <a:solidFill>
                  <a:srgbClr val="000000"/>
                </a:solidFill>
                <a:latin typeface="Times New Roman" panose="02020603050405020304" pitchFamily="18" charset="0"/>
              </a:rPr>
              <a:t>. </a:t>
            </a:r>
            <a:r>
              <a:rPr lang="en-US" altLang="en-US" sz="3200" b="1">
                <a:latin typeface="Times New Roman" panose="02020603050405020304" pitchFamily="18" charset="0"/>
              </a:rPr>
              <a:t>It is difficult to control the mode pattern and mode structure of laser. </a:t>
            </a:r>
          </a:p>
          <a:p>
            <a:pPr marL="0" indent="0">
              <a:buFont typeface="Wingdings" panose="05000000000000000000" pitchFamily="2" charset="2"/>
              <a:buNone/>
            </a:pPr>
            <a:r>
              <a:rPr lang="en-US" altLang="en-US" sz="3200" b="1">
                <a:latin typeface="Times New Roman" panose="02020603050405020304" pitchFamily="18" charset="0"/>
              </a:rPr>
              <a:t>2. The output is usually from 5 degree to 15 degree i.e., laser beam has large divergence. </a:t>
            </a:r>
          </a:p>
          <a:p>
            <a:pPr marL="0" indent="0">
              <a:buFont typeface="Wingdings" panose="05000000000000000000" pitchFamily="2" charset="2"/>
              <a:buNone/>
            </a:pPr>
            <a:r>
              <a:rPr lang="en-US" altLang="en-US" sz="3200" b="1">
                <a:latin typeface="Times New Roman" panose="02020603050405020304" pitchFamily="18" charset="0"/>
              </a:rPr>
              <a:t>3. The purity and monochromacity are power than other types of laser </a:t>
            </a:r>
          </a:p>
          <a:p>
            <a:pPr marL="0" indent="0">
              <a:buFont typeface="Wingdings" panose="05000000000000000000" pitchFamily="2" charset="2"/>
              <a:buNone/>
            </a:pPr>
            <a:r>
              <a:rPr lang="en-US" altLang="en-US" sz="3200" b="1">
                <a:latin typeface="Times New Roman" panose="02020603050405020304" pitchFamily="18" charset="0"/>
              </a:rPr>
              <a:t>4. Threshold current density is very large (400A/mm^2). </a:t>
            </a:r>
          </a:p>
          <a:p>
            <a:pPr marL="0" indent="0">
              <a:buFont typeface="Wingdings" panose="05000000000000000000" pitchFamily="2" charset="2"/>
              <a:buNone/>
            </a:pPr>
            <a:r>
              <a:rPr lang="en-US" altLang="en-US" sz="3200" b="1">
                <a:latin typeface="Times New Roman" panose="02020603050405020304" pitchFamily="18" charset="0"/>
              </a:rPr>
              <a:t>5. It has poor coherence and poor stability. </a:t>
            </a:r>
          </a:p>
          <a:p>
            <a:pPr marL="0" indent="0">
              <a:buFont typeface="Wingdings" panose="05000000000000000000" pitchFamily="2" charset="2"/>
              <a:buNone/>
            </a:pPr>
            <a:endParaRPr lang="en-IN" alt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Content Placeholder 2">
            <a:extLst>
              <a:ext uri="{FF2B5EF4-FFF2-40B4-BE49-F238E27FC236}">
                <a16:creationId xmlns:a16="http://schemas.microsoft.com/office/drawing/2014/main" xmlns="" id="{7B205E09-B4F1-D258-1068-5BCE63ECF4F2}"/>
              </a:ext>
            </a:extLst>
          </p:cNvPr>
          <p:cNvSpPr>
            <a:spLocks noGrp="1"/>
          </p:cNvSpPr>
          <p:nvPr>
            <p:ph sz="quarter" idx="1"/>
          </p:nvPr>
        </p:nvSpPr>
        <p:spPr>
          <a:xfrm>
            <a:off x="457200" y="0"/>
            <a:ext cx="8077200" cy="6858000"/>
          </a:xfrm>
        </p:spPr>
        <p:txBody>
          <a:bodyPr/>
          <a:lstStyle/>
          <a:p>
            <a:pPr marL="0" indent="0">
              <a:buFont typeface="Wingdings" panose="05000000000000000000" pitchFamily="2" charset="2"/>
              <a:buNone/>
            </a:pPr>
            <a:r>
              <a:rPr lang="en-IN" altLang="en-US" sz="2800" b="1">
                <a:solidFill>
                  <a:srgbClr val="C00000"/>
                </a:solidFill>
              </a:rPr>
              <a:t>Applications</a:t>
            </a:r>
            <a:endParaRPr lang="en-IN" altLang="en-US" sz="2800" b="1">
              <a:solidFill>
                <a:srgbClr val="C00000"/>
              </a:solidFill>
              <a:latin typeface="Times New Roman" panose="02020603050405020304" pitchFamily="18" charset="0"/>
            </a:endParaRPr>
          </a:p>
          <a:p>
            <a:pPr marL="0" indent="0">
              <a:buFont typeface="Wingdings" panose="05000000000000000000" pitchFamily="2" charset="2"/>
              <a:buNone/>
            </a:pPr>
            <a:r>
              <a:rPr lang="en-US" altLang="en-US" sz="2800">
                <a:solidFill>
                  <a:srgbClr val="000000"/>
                </a:solidFill>
                <a:latin typeface="Times New Roman" panose="02020603050405020304" pitchFamily="18" charset="0"/>
              </a:rPr>
              <a:t>1</a:t>
            </a:r>
            <a:r>
              <a:rPr lang="en-US" altLang="en-US" sz="2800" b="1">
                <a:solidFill>
                  <a:srgbClr val="00B050"/>
                </a:solidFill>
                <a:latin typeface="Times New Roman" panose="02020603050405020304" pitchFamily="18" charset="0"/>
              </a:rPr>
              <a:t>. </a:t>
            </a:r>
            <a:r>
              <a:rPr lang="en-US" altLang="en-US" sz="3200" b="1">
                <a:solidFill>
                  <a:srgbClr val="00B050"/>
                </a:solidFill>
                <a:latin typeface="Times New Roman" panose="02020603050405020304" pitchFamily="18" charset="0"/>
              </a:rPr>
              <a:t>It is widely used in fiber optic communication </a:t>
            </a:r>
          </a:p>
          <a:p>
            <a:pPr marL="0" indent="0">
              <a:buFont typeface="Wingdings" panose="05000000000000000000" pitchFamily="2" charset="2"/>
              <a:buNone/>
            </a:pPr>
            <a:r>
              <a:rPr lang="en-US" altLang="en-US" sz="3200" b="1">
                <a:solidFill>
                  <a:srgbClr val="00B050"/>
                </a:solidFill>
                <a:latin typeface="Times New Roman" panose="02020603050405020304" pitchFamily="18" charset="0"/>
              </a:rPr>
              <a:t>2. It is used to heal the wounds by infrared radiation </a:t>
            </a:r>
          </a:p>
          <a:p>
            <a:pPr marL="0" indent="0">
              <a:buFont typeface="Wingdings" panose="05000000000000000000" pitchFamily="2" charset="2"/>
              <a:buNone/>
            </a:pPr>
            <a:r>
              <a:rPr lang="en-US" altLang="en-US" sz="3200" b="1">
                <a:solidFill>
                  <a:srgbClr val="00B050"/>
                </a:solidFill>
                <a:latin typeface="Times New Roman" panose="02020603050405020304" pitchFamily="18" charset="0"/>
              </a:rPr>
              <a:t>3. It is also used as a pain killer </a:t>
            </a:r>
          </a:p>
          <a:p>
            <a:pPr marL="0" indent="0">
              <a:buFont typeface="Wingdings" panose="05000000000000000000" pitchFamily="2" charset="2"/>
              <a:buNone/>
            </a:pPr>
            <a:r>
              <a:rPr lang="en-US" altLang="en-US" sz="3200" b="1">
                <a:solidFill>
                  <a:srgbClr val="00B050"/>
                </a:solidFill>
                <a:latin typeface="Times New Roman" panose="02020603050405020304" pitchFamily="18" charset="0"/>
              </a:rPr>
              <a:t>4. It is used in laser printers and CD writing and reading. </a:t>
            </a:r>
          </a:p>
          <a:p>
            <a:pPr marL="0" indent="0">
              <a:buFont typeface="Wingdings" panose="05000000000000000000" pitchFamily="2" charset="2"/>
              <a:buNone/>
            </a:pPr>
            <a:endParaRPr lang="en-IN" alt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D5DE6944-8903-342C-0986-ED471969C68F}"/>
              </a:ext>
            </a:extLst>
          </p:cNvPr>
          <p:cNvSpPr>
            <a:spLocks noGrp="1"/>
          </p:cNvSpPr>
          <p:nvPr>
            <p:ph sz="quarter" idx="1"/>
          </p:nvPr>
        </p:nvSpPr>
        <p:spPr>
          <a:xfrm>
            <a:off x="457200" y="381000"/>
            <a:ext cx="7950200" cy="6248400"/>
          </a:xfrm>
        </p:spPr>
        <p:txBody>
          <a:bodyPr/>
          <a:lstStyle/>
          <a:p>
            <a:pPr marL="0" indent="0">
              <a:buFont typeface="Wingdings" panose="05000000000000000000" pitchFamily="2" charset="2"/>
              <a:buNone/>
              <a:defRPr/>
            </a:pPr>
            <a:r>
              <a:rPr lang="en-US" b="1" dirty="0">
                <a:solidFill>
                  <a:srgbClr val="00B050"/>
                </a:solidFill>
              </a:rPr>
              <a:t>Advantages of heterojunction diode laser</a:t>
            </a:r>
          </a:p>
          <a:p>
            <a:pPr>
              <a:defRPr/>
            </a:pPr>
            <a:endParaRPr lang="en-IN" dirty="0">
              <a:solidFill>
                <a:srgbClr val="000000"/>
              </a:solidFill>
              <a:latin typeface="Times New Roman" panose="02020603050405020304" pitchFamily="18" charset="0"/>
            </a:endParaRPr>
          </a:p>
          <a:p>
            <a:pPr marL="0" indent="0">
              <a:buFont typeface="Wingdings" panose="05000000000000000000" pitchFamily="2" charset="2"/>
              <a:buNone/>
              <a:defRPr/>
            </a:pPr>
            <a:r>
              <a:rPr lang="en-US" dirty="0">
                <a:solidFill>
                  <a:srgbClr val="000000"/>
                </a:solidFill>
                <a:latin typeface="Times New Roman" panose="02020603050405020304" pitchFamily="18" charset="0"/>
              </a:rPr>
              <a:t>1. </a:t>
            </a:r>
            <a:r>
              <a:rPr lang="en-US" b="1" dirty="0">
                <a:solidFill>
                  <a:srgbClr val="000000"/>
                </a:solidFill>
                <a:latin typeface="Times New Roman" panose="02020603050405020304" pitchFamily="18" charset="0"/>
              </a:rPr>
              <a:t>It produces continuous wave output. </a:t>
            </a:r>
          </a:p>
          <a:p>
            <a:pPr marL="0" indent="0">
              <a:buFont typeface="Wingdings" panose="05000000000000000000" pitchFamily="2" charset="2"/>
              <a:buNone/>
              <a:defRPr/>
            </a:pPr>
            <a:r>
              <a:rPr lang="en-US" b="1" dirty="0">
                <a:solidFill>
                  <a:srgbClr val="000000"/>
                </a:solidFill>
                <a:latin typeface="Times New Roman" panose="02020603050405020304" pitchFamily="18" charset="0"/>
              </a:rPr>
              <a:t>2. The power output is very high. </a:t>
            </a:r>
          </a:p>
          <a:p>
            <a:pPr marL="0" indent="0">
              <a:buFont typeface="Wingdings" panose="05000000000000000000" pitchFamily="2" charset="2"/>
              <a:buNone/>
              <a:defRPr/>
            </a:pPr>
            <a:r>
              <a:rPr lang="en-US" b="1" dirty="0">
                <a:solidFill>
                  <a:srgbClr val="00B050"/>
                </a:solidFill>
                <a:latin typeface="Times New Roman" panose="02020603050405020304" pitchFamily="18" charset="0"/>
              </a:rPr>
              <a:t>Disadvantages</a:t>
            </a:r>
          </a:p>
          <a:p>
            <a:pPr marL="0" indent="0">
              <a:buFont typeface="Wingdings" panose="05000000000000000000" pitchFamily="2" charset="2"/>
              <a:buNone/>
              <a:defRPr/>
            </a:pPr>
            <a:r>
              <a:rPr lang="en-IN" dirty="0">
                <a:solidFill>
                  <a:srgbClr val="000000"/>
                </a:solidFill>
                <a:latin typeface="Times New Roman" panose="02020603050405020304" pitchFamily="18" charset="0"/>
              </a:rPr>
              <a:t>1. </a:t>
            </a:r>
            <a:r>
              <a:rPr lang="en-US" b="1" dirty="0">
                <a:solidFill>
                  <a:srgbClr val="FF66CC"/>
                </a:solidFill>
                <a:latin typeface="Times New Roman" panose="02020603050405020304" pitchFamily="18" charset="0"/>
              </a:rPr>
              <a:t>It is very difficult to grow different layers of PN junction. </a:t>
            </a:r>
          </a:p>
          <a:p>
            <a:pPr marL="0" indent="0">
              <a:buFont typeface="Wingdings" panose="05000000000000000000" pitchFamily="2" charset="2"/>
              <a:buNone/>
              <a:defRPr/>
            </a:pPr>
            <a:r>
              <a:rPr lang="en-US" b="1" dirty="0">
                <a:solidFill>
                  <a:srgbClr val="FF66CC"/>
                </a:solidFill>
                <a:latin typeface="Times New Roman" panose="02020603050405020304" pitchFamily="18" charset="0"/>
              </a:rPr>
              <a:t>2. The cost is very high</a:t>
            </a:r>
            <a:r>
              <a:rPr lang="en-US" dirty="0">
                <a:solidFill>
                  <a:srgbClr val="000000"/>
                </a:solidFill>
                <a:latin typeface="Times New Roman" panose="02020603050405020304" pitchFamily="18" charset="0"/>
              </a:rPr>
              <a:t>. </a:t>
            </a:r>
          </a:p>
          <a:p>
            <a:pPr marL="0" indent="0">
              <a:buFont typeface="Wingdings" panose="05000000000000000000" pitchFamily="2" charset="2"/>
              <a:buNone/>
              <a:defRPr/>
            </a:pPr>
            <a:endParaRPr lang="en-US" dirty="0">
              <a:solidFill>
                <a:srgbClr val="000000"/>
              </a:solidFill>
              <a:latin typeface="Times New Roman" panose="02020603050405020304" pitchFamily="18" charset="0"/>
            </a:endParaRPr>
          </a:p>
          <a:p>
            <a:pPr marL="0" indent="0">
              <a:buFont typeface="Wingdings" panose="05000000000000000000" pitchFamily="2" charset="2"/>
              <a:buNone/>
              <a:defRPr/>
            </a:pPr>
            <a:r>
              <a:rPr lang="en-US" b="1" dirty="0">
                <a:solidFill>
                  <a:srgbClr val="00B050"/>
                </a:solidFill>
                <a:latin typeface="Times New Roman" panose="02020603050405020304" pitchFamily="18" charset="0"/>
              </a:rPr>
              <a:t>Applications</a:t>
            </a:r>
          </a:p>
          <a:p>
            <a:pPr>
              <a:defRPr/>
            </a:pPr>
            <a:endParaRPr lang="en-IN" dirty="0">
              <a:solidFill>
                <a:srgbClr val="000000"/>
              </a:solidFill>
              <a:latin typeface="Times New Roman" panose="02020603050405020304" pitchFamily="18" charset="0"/>
            </a:endParaRPr>
          </a:p>
          <a:p>
            <a:pPr marL="0" indent="0">
              <a:buFont typeface="Wingdings" panose="05000000000000000000" pitchFamily="2" charset="2"/>
              <a:buNone/>
              <a:defRPr/>
            </a:pPr>
            <a:r>
              <a:rPr lang="en-US" dirty="0">
                <a:solidFill>
                  <a:srgbClr val="000000"/>
                </a:solidFill>
                <a:latin typeface="Times New Roman" panose="02020603050405020304" pitchFamily="18" charset="0"/>
              </a:rPr>
              <a:t>1.</a:t>
            </a:r>
            <a:r>
              <a:rPr lang="en-US" b="1" dirty="0">
                <a:solidFill>
                  <a:srgbClr val="000000"/>
                </a:solidFill>
                <a:latin typeface="Times New Roman" panose="02020603050405020304" pitchFamily="18" charset="0"/>
              </a:rPr>
              <a:t>This type of laser is mostly used in optical applications </a:t>
            </a:r>
          </a:p>
          <a:p>
            <a:pPr marL="0" indent="0">
              <a:buFont typeface="Wingdings" panose="05000000000000000000" pitchFamily="2" charset="2"/>
              <a:buNone/>
              <a:defRPr/>
            </a:pPr>
            <a:r>
              <a:rPr lang="en-US" b="1" dirty="0">
                <a:solidFill>
                  <a:srgbClr val="000000"/>
                </a:solidFill>
                <a:latin typeface="Times New Roman" panose="02020603050405020304" pitchFamily="18" charset="0"/>
              </a:rPr>
              <a:t>2. It is widely used in computers, especially on CD-ROMs. </a:t>
            </a:r>
          </a:p>
          <a:p>
            <a:pPr marL="0" indent="0">
              <a:buFont typeface="Wingdings" panose="05000000000000000000" pitchFamily="2" charset="2"/>
              <a:buNone/>
              <a:defRPr/>
            </a:pPr>
            <a:endParaRPr lang="en-US" b="1" dirty="0">
              <a:solidFill>
                <a:srgbClr val="00B050"/>
              </a:solidFill>
              <a:latin typeface="Times New Roman" panose="02020603050405020304" pitchFamily="18" charset="0"/>
            </a:endParaRPr>
          </a:p>
          <a:p>
            <a:pPr marL="0" indent="0">
              <a:buFont typeface="Wingdings" panose="05000000000000000000" pitchFamily="2" charset="2"/>
              <a:buNone/>
              <a:defRPr/>
            </a:pPr>
            <a:endParaRPr lang="en-US" dirty="0">
              <a:solidFill>
                <a:srgbClr val="000000"/>
              </a:solidFill>
              <a:latin typeface="Times New Roman" panose="02020603050405020304" pitchFamily="18" charset="0"/>
            </a:endParaRPr>
          </a:p>
          <a:p>
            <a:pPr marL="0" indent="0">
              <a:buFont typeface="Wingdings" panose="05000000000000000000" pitchFamily="2" charset="2"/>
              <a:buNone/>
              <a:defRPr/>
            </a:pPr>
            <a:endParaRPr lang="en-IN"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0D32679-3DCF-E890-2811-045F7E53EAD8}"/>
              </a:ext>
            </a:extLst>
          </p:cNvPr>
          <p:cNvSpPr>
            <a:spLocks noGrp="1"/>
          </p:cNvSpPr>
          <p:nvPr>
            <p:ph type="title"/>
          </p:nvPr>
        </p:nvSpPr>
        <p:spPr>
          <a:xfrm>
            <a:off x="457200" y="0"/>
            <a:ext cx="7467600" cy="563563"/>
          </a:xfrm>
        </p:spPr>
        <p:txBody>
          <a:bodyPr/>
          <a:lstStyle/>
          <a:p>
            <a:pPr>
              <a:defRPr/>
            </a:pPr>
            <a:r>
              <a:rPr lang="en-US" sz="2000" b="1" dirty="0">
                <a:solidFill>
                  <a:srgbClr val="00B050"/>
                </a:solidFill>
              </a:rPr>
              <a:t>Comparison chart of different types of lasers</a:t>
            </a:r>
            <a:endParaRPr lang="en-IN" sz="2000" dirty="0"/>
          </a:p>
        </p:txBody>
      </p:sp>
      <p:graphicFrame>
        <p:nvGraphicFramePr>
          <p:cNvPr id="5" name="Content Placeholder 4">
            <a:extLst>
              <a:ext uri="{FF2B5EF4-FFF2-40B4-BE49-F238E27FC236}">
                <a16:creationId xmlns:a16="http://schemas.microsoft.com/office/drawing/2014/main" xmlns="" id="{5E7F802D-5956-0BE2-18AB-61114DCB6420}"/>
              </a:ext>
            </a:extLst>
          </p:cNvPr>
          <p:cNvGraphicFramePr>
            <a:graphicFrameLocks noGrp="1"/>
          </p:cNvGraphicFramePr>
          <p:nvPr>
            <p:ph sz="quarter" idx="1"/>
          </p:nvPr>
        </p:nvGraphicFramePr>
        <p:xfrm>
          <a:off x="371475" y="563563"/>
          <a:ext cx="8129590" cy="6060178"/>
        </p:xfrm>
        <a:graphic>
          <a:graphicData uri="http://schemas.openxmlformats.org/drawingml/2006/table">
            <a:tbl>
              <a:tblPr firstRow="1" firstCol="1" bandRow="1">
                <a:tableStyleId>{5C22544A-7EE6-4342-B048-85BDC9FD1C3A}</a:tableStyleId>
              </a:tblPr>
              <a:tblGrid>
                <a:gridCol w="455865">
                  <a:extLst>
                    <a:ext uri="{9D8B030D-6E8A-4147-A177-3AD203B41FA5}">
                      <a16:colId xmlns:a16="http://schemas.microsoft.com/office/drawing/2014/main" xmlns="" val="20000"/>
                    </a:ext>
                  </a:extLst>
                </a:gridCol>
                <a:gridCol w="1959636">
                  <a:extLst>
                    <a:ext uri="{9D8B030D-6E8A-4147-A177-3AD203B41FA5}">
                      <a16:colId xmlns:a16="http://schemas.microsoft.com/office/drawing/2014/main" xmlns="" val="20001"/>
                    </a:ext>
                  </a:extLst>
                </a:gridCol>
                <a:gridCol w="1915214">
                  <a:extLst>
                    <a:ext uri="{9D8B030D-6E8A-4147-A177-3AD203B41FA5}">
                      <a16:colId xmlns:a16="http://schemas.microsoft.com/office/drawing/2014/main" xmlns="" val="20002"/>
                    </a:ext>
                  </a:extLst>
                </a:gridCol>
                <a:gridCol w="1899437">
                  <a:extLst>
                    <a:ext uri="{9D8B030D-6E8A-4147-A177-3AD203B41FA5}">
                      <a16:colId xmlns:a16="http://schemas.microsoft.com/office/drawing/2014/main" xmlns="" val="20003"/>
                    </a:ext>
                  </a:extLst>
                </a:gridCol>
                <a:gridCol w="1899438">
                  <a:extLst>
                    <a:ext uri="{9D8B030D-6E8A-4147-A177-3AD203B41FA5}">
                      <a16:colId xmlns:a16="http://schemas.microsoft.com/office/drawing/2014/main" xmlns="" val="20004"/>
                    </a:ext>
                  </a:extLst>
                </a:gridCol>
              </a:tblGrid>
              <a:tr h="478303">
                <a:tc>
                  <a:txBody>
                    <a:bodyPr/>
                    <a:lstStyle/>
                    <a:p>
                      <a:pPr algn="just">
                        <a:lnSpc>
                          <a:spcPct val="115000"/>
                        </a:lnSpc>
                      </a:pPr>
                      <a:r>
                        <a:rPr lang="en-IN" sz="1200" dirty="0" err="1">
                          <a:effectLst/>
                        </a:rPr>
                        <a:t>S.No</a:t>
                      </a:r>
                      <a:r>
                        <a:rPr lang="en-IN" sz="1200" dirty="0">
                          <a:effectLst/>
                        </a:rPr>
                        <a:t>.</a:t>
                      </a:r>
                      <a:endParaRPr lang="en-IN" sz="1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200" dirty="0">
                          <a:effectLst/>
                        </a:rPr>
                        <a:t>Characteristics</a:t>
                      </a:r>
                      <a:endParaRPr lang="en-IN" sz="1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200">
                          <a:effectLst/>
                        </a:rPr>
                        <a:t>RUBY LASER</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200">
                          <a:effectLst/>
                        </a:rPr>
                        <a:t>He-Ne Laser</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200">
                          <a:effectLst/>
                        </a:rPr>
                        <a:t>Semiconductor diode laser</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0000"/>
                  </a:ext>
                </a:extLst>
              </a:tr>
              <a:tr h="564819">
                <a:tc>
                  <a:txBody>
                    <a:bodyPr/>
                    <a:lstStyle/>
                    <a:p>
                      <a:pPr algn="just">
                        <a:lnSpc>
                          <a:spcPct val="115000"/>
                        </a:lnSpc>
                      </a:pPr>
                      <a:r>
                        <a:rPr lang="en-IN" sz="1200">
                          <a:effectLst/>
                        </a:rPr>
                        <a:t>1.</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dirty="0">
                          <a:effectLst/>
                        </a:rPr>
                        <a:t>Type</a:t>
                      </a:r>
                      <a:endPar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Solid laser</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Gas laser</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Semiconductor laser </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0001"/>
                  </a:ext>
                </a:extLst>
              </a:tr>
              <a:tr h="564819">
                <a:tc>
                  <a:txBody>
                    <a:bodyPr/>
                    <a:lstStyle/>
                    <a:p>
                      <a:pPr algn="just">
                        <a:lnSpc>
                          <a:spcPct val="115000"/>
                        </a:lnSpc>
                      </a:pPr>
                      <a:r>
                        <a:rPr lang="en-IN" sz="1200">
                          <a:effectLst/>
                        </a:rPr>
                        <a:t>2.</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Active Medium</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dirty="0">
                          <a:effectLst/>
                        </a:rPr>
                        <a:t>Al</a:t>
                      </a:r>
                      <a:r>
                        <a:rPr lang="en-IN" sz="1600" baseline="-25000" dirty="0">
                          <a:effectLst/>
                        </a:rPr>
                        <a:t>2</a:t>
                      </a:r>
                      <a:r>
                        <a:rPr lang="en-IN" sz="1600" dirty="0">
                          <a:effectLst/>
                        </a:rPr>
                        <a:t>O</a:t>
                      </a:r>
                      <a:r>
                        <a:rPr lang="en-IN" sz="1600" baseline="-25000" dirty="0">
                          <a:effectLst/>
                        </a:rPr>
                        <a:t>3</a:t>
                      </a:r>
                      <a:r>
                        <a:rPr lang="en-IN" sz="1600" dirty="0">
                          <a:effectLst/>
                        </a:rPr>
                        <a:t>: Cr</a:t>
                      </a:r>
                      <a:r>
                        <a:rPr lang="en-IN" sz="1600" baseline="30000" dirty="0">
                          <a:effectLst/>
                        </a:rPr>
                        <a:t>3+</a:t>
                      </a:r>
                      <a:r>
                        <a:rPr lang="en-IN" sz="1600" dirty="0">
                          <a:effectLst/>
                        </a:rPr>
                        <a:t> ions</a:t>
                      </a:r>
                      <a:endPar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 10:1 ratio of He-Ne gas mixture</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p-n Junction</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0002"/>
                  </a:ext>
                </a:extLst>
              </a:tr>
              <a:tr h="859437">
                <a:tc>
                  <a:txBody>
                    <a:bodyPr/>
                    <a:lstStyle/>
                    <a:p>
                      <a:pPr algn="just">
                        <a:lnSpc>
                          <a:spcPct val="115000"/>
                        </a:lnSpc>
                      </a:pPr>
                      <a:r>
                        <a:rPr lang="en-IN" sz="1200">
                          <a:effectLst/>
                        </a:rPr>
                        <a:t>3.</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Active Center</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dirty="0">
                          <a:effectLst/>
                        </a:rPr>
                        <a:t>Cr</a:t>
                      </a:r>
                      <a:r>
                        <a:rPr lang="en-IN" sz="1600" baseline="30000" dirty="0">
                          <a:effectLst/>
                        </a:rPr>
                        <a:t>3+</a:t>
                      </a:r>
                      <a:r>
                        <a:rPr lang="en-IN" sz="1600" dirty="0">
                          <a:effectLst/>
                        </a:rPr>
                        <a:t> ions</a:t>
                      </a:r>
                      <a:endPar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 Ne gas atoms</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Single and Multiple layers of p-n junction </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0003"/>
                  </a:ext>
                </a:extLst>
              </a:tr>
              <a:tr h="478151">
                <a:tc>
                  <a:txBody>
                    <a:bodyPr/>
                    <a:lstStyle/>
                    <a:p>
                      <a:pPr algn="just">
                        <a:lnSpc>
                          <a:spcPct val="115000"/>
                        </a:lnSpc>
                      </a:pPr>
                      <a:r>
                        <a:rPr lang="en-IN" sz="1200">
                          <a:effectLst/>
                        </a:rPr>
                        <a:t>4.</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Pumping Method</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Optical pumping</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dirty="0">
                          <a:effectLst/>
                        </a:rPr>
                        <a:t>Electric Discharge</a:t>
                      </a:r>
                      <a:endPar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Direct Conversion</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0004"/>
                  </a:ext>
                </a:extLst>
              </a:tr>
              <a:tr h="564819">
                <a:tc>
                  <a:txBody>
                    <a:bodyPr/>
                    <a:lstStyle/>
                    <a:p>
                      <a:pPr algn="just">
                        <a:lnSpc>
                          <a:spcPct val="115000"/>
                        </a:lnSpc>
                      </a:pPr>
                      <a:r>
                        <a:rPr lang="en-IN" sz="1200">
                          <a:effectLst/>
                        </a:rPr>
                        <a:t>5.</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Pumping Source</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Xenon Flash Lamp</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dirty="0">
                          <a:effectLst/>
                        </a:rPr>
                        <a:t>Radio frequency Oscillator</a:t>
                      </a:r>
                      <a:endPar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A high voltage Battery</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0005"/>
                  </a:ext>
                </a:extLst>
              </a:tr>
              <a:tr h="977013">
                <a:tc>
                  <a:txBody>
                    <a:bodyPr/>
                    <a:lstStyle/>
                    <a:p>
                      <a:pPr algn="just">
                        <a:lnSpc>
                          <a:spcPct val="115000"/>
                        </a:lnSpc>
                      </a:pPr>
                      <a:r>
                        <a:rPr lang="en-IN" sz="1200">
                          <a:effectLst/>
                        </a:rPr>
                        <a:t>6.</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Optical Resonator</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dirty="0">
                          <a:effectLst/>
                        </a:rPr>
                        <a:t>Two ends of ruby rods are well polished </a:t>
                      </a:r>
                      <a:endPar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dirty="0">
                          <a:effectLst/>
                        </a:rPr>
                        <a:t>External set up mirror is established</a:t>
                      </a:r>
                      <a:endPar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dirty="0">
                          <a:effectLst/>
                        </a:rPr>
                        <a:t>One face of p and n semiconductors are polished</a:t>
                      </a:r>
                      <a:endPar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0006"/>
                  </a:ext>
                </a:extLst>
              </a:tr>
              <a:tr h="270201">
                <a:tc>
                  <a:txBody>
                    <a:bodyPr/>
                    <a:lstStyle/>
                    <a:p>
                      <a:pPr algn="just">
                        <a:lnSpc>
                          <a:spcPct val="115000"/>
                        </a:lnSpc>
                      </a:pPr>
                      <a:r>
                        <a:rPr lang="en-IN" sz="1200">
                          <a:effectLst/>
                        </a:rPr>
                        <a:t>7.</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Power Output</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10</a:t>
                      </a:r>
                      <a:r>
                        <a:rPr lang="en-IN" sz="1600" baseline="30000">
                          <a:effectLst/>
                        </a:rPr>
                        <a:t>4  </a:t>
                      </a:r>
                      <a:r>
                        <a:rPr lang="en-IN" sz="1600">
                          <a:effectLst/>
                        </a:rPr>
                        <a:t>-10</a:t>
                      </a:r>
                      <a:r>
                        <a:rPr lang="en-IN" sz="1600" baseline="30000">
                          <a:effectLst/>
                        </a:rPr>
                        <a:t>6</a:t>
                      </a:r>
                      <a:r>
                        <a:rPr lang="en-IN" sz="1600">
                          <a:effectLst/>
                        </a:rPr>
                        <a:t> watts</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5-50 mW</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1 mW</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0007"/>
                  </a:ext>
                </a:extLst>
              </a:tr>
              <a:tr h="727582">
                <a:tc>
                  <a:txBody>
                    <a:bodyPr/>
                    <a:lstStyle/>
                    <a:p>
                      <a:pPr algn="just">
                        <a:lnSpc>
                          <a:spcPct val="115000"/>
                        </a:lnSpc>
                      </a:pPr>
                      <a:r>
                        <a:rPr lang="en-IN" sz="1200">
                          <a:effectLst/>
                        </a:rPr>
                        <a:t>8.</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Nature of Output</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Pulsed laser light</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Continuous laser light</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dirty="0">
                          <a:effectLst/>
                        </a:rPr>
                        <a:t>Either continuous or pulsed</a:t>
                      </a:r>
                      <a:endPar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0008"/>
                  </a:ext>
                </a:extLst>
              </a:tr>
              <a:tr h="564819">
                <a:tc>
                  <a:txBody>
                    <a:bodyPr/>
                    <a:lstStyle/>
                    <a:p>
                      <a:pPr algn="just">
                        <a:lnSpc>
                          <a:spcPct val="115000"/>
                        </a:lnSpc>
                      </a:pPr>
                      <a:r>
                        <a:rPr lang="en-IN" sz="1200">
                          <a:effectLst/>
                        </a:rPr>
                        <a:t>9.</a:t>
                      </a:r>
                      <a:endParaRPr lang="en-IN" sz="1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Wavelength of Output</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a:effectLst/>
                        </a:rPr>
                        <a:t>6943Å</a:t>
                      </a:r>
                      <a:endParaRPr lang="en-IN"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dirty="0">
                          <a:effectLst/>
                        </a:rPr>
                        <a:t>6328 Å</a:t>
                      </a:r>
                      <a:endPar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pPr>
                      <a:r>
                        <a:rPr lang="en-IN" sz="1600" dirty="0">
                          <a:effectLst/>
                        </a:rPr>
                        <a:t>≈8000-8500 Å</a:t>
                      </a:r>
                      <a:endParaRPr lang="en-IN"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10009"/>
                  </a:ext>
                </a:extLst>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70" name="Content Placeholder 4">
            <a:extLst>
              <a:ext uri="{FF2B5EF4-FFF2-40B4-BE49-F238E27FC236}">
                <a16:creationId xmlns:a16="http://schemas.microsoft.com/office/drawing/2014/main" xmlns="" id="{83DAA038-C0B1-FFA3-A5D1-22247BC25859}"/>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169863" y="228600"/>
            <a:ext cx="8440737" cy="6400800"/>
          </a:xfr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DB271C-3F34-F5D3-013D-F03FEE60BAC9}"/>
              </a:ext>
            </a:extLst>
          </p:cNvPr>
          <p:cNvSpPr>
            <a:spLocks noGrp="1"/>
          </p:cNvSpPr>
          <p:nvPr>
            <p:ph type="title"/>
          </p:nvPr>
        </p:nvSpPr>
        <p:spPr>
          <a:xfrm>
            <a:off x="457200" y="274638"/>
            <a:ext cx="7467600" cy="563562"/>
          </a:xfrm>
        </p:spPr>
        <p:txBody>
          <a:bodyPr/>
          <a:lstStyle/>
          <a:p>
            <a:pPr algn="ctr">
              <a:defRPr/>
            </a:pPr>
            <a:r>
              <a:rPr lang="en-US" sz="2400" b="1" dirty="0">
                <a:solidFill>
                  <a:srgbClr val="00B050"/>
                </a:solidFill>
              </a:rPr>
              <a:t>APPLICATIONS OF LASER IN INDUSTRY</a:t>
            </a:r>
            <a:endParaRPr lang="en-IN" sz="2400" b="1" dirty="0">
              <a:solidFill>
                <a:srgbClr val="00B050"/>
              </a:solidFill>
            </a:endParaRPr>
          </a:p>
        </p:txBody>
      </p:sp>
      <p:sp>
        <p:nvSpPr>
          <p:cNvPr id="3" name="Content Placeholder 2">
            <a:extLst>
              <a:ext uri="{FF2B5EF4-FFF2-40B4-BE49-F238E27FC236}">
                <a16:creationId xmlns:a16="http://schemas.microsoft.com/office/drawing/2014/main" xmlns="" id="{09FC7930-D7BB-5709-16B6-83F035CA2992}"/>
              </a:ext>
            </a:extLst>
          </p:cNvPr>
          <p:cNvSpPr>
            <a:spLocks noGrp="1"/>
          </p:cNvSpPr>
          <p:nvPr>
            <p:ph sz="quarter" idx="1"/>
          </p:nvPr>
        </p:nvSpPr>
        <p:spPr>
          <a:xfrm>
            <a:off x="457200" y="838200"/>
            <a:ext cx="7950200" cy="5635625"/>
          </a:xfrm>
        </p:spPr>
        <p:txBody>
          <a:bodyPr/>
          <a:lstStyle/>
          <a:p>
            <a:r>
              <a:rPr lang="en-IN" sz="2800" b="1" dirty="0" smtClean="0">
                <a:solidFill>
                  <a:srgbClr val="FF0000"/>
                </a:solidFill>
                <a:latin typeface="Calibri" panose="020F0502020204030204" pitchFamily="34" charset="0"/>
                <a:cs typeface="Calibri" panose="020F0502020204030204" pitchFamily="34" charset="0"/>
              </a:rPr>
              <a:t>The </a:t>
            </a:r>
            <a:r>
              <a:rPr lang="en-IN" sz="2800" b="1" dirty="0">
                <a:solidFill>
                  <a:srgbClr val="FF0000"/>
                </a:solidFill>
                <a:latin typeface="Calibri" panose="020F0502020204030204" pitchFamily="34" charset="0"/>
                <a:cs typeface="Calibri" panose="020F0502020204030204" pitchFamily="34" charset="0"/>
              </a:rPr>
              <a:t>most significant applications of lasers include:</a:t>
            </a:r>
          </a:p>
          <a:p>
            <a:pPr lvl="0"/>
            <a:r>
              <a:rPr lang="en-IN" sz="2800" b="1" dirty="0">
                <a:solidFill>
                  <a:srgbClr val="FF0000"/>
                </a:solidFill>
                <a:latin typeface="Calibri" panose="020F0502020204030204" pitchFamily="34" charset="0"/>
                <a:cs typeface="Calibri" panose="020F0502020204030204" pitchFamily="34" charset="0"/>
              </a:rPr>
              <a:t>Lasers in medicine</a:t>
            </a:r>
          </a:p>
          <a:p>
            <a:pPr lvl="0"/>
            <a:r>
              <a:rPr lang="en-IN" sz="2800" b="1" dirty="0" smtClean="0">
                <a:solidFill>
                  <a:srgbClr val="FF0000"/>
                </a:solidFill>
                <a:latin typeface="Calibri" panose="020F0502020204030204" pitchFamily="34" charset="0"/>
                <a:cs typeface="Calibri" panose="020F0502020204030204" pitchFamily="34" charset="0"/>
              </a:rPr>
              <a:t>Lasers </a:t>
            </a:r>
            <a:r>
              <a:rPr lang="en-IN" sz="2800" b="1" dirty="0">
                <a:solidFill>
                  <a:srgbClr val="FF0000"/>
                </a:solidFill>
                <a:latin typeface="Calibri" panose="020F0502020204030204" pitchFamily="34" charset="0"/>
                <a:cs typeface="Calibri" panose="020F0502020204030204" pitchFamily="34" charset="0"/>
              </a:rPr>
              <a:t>in industries</a:t>
            </a:r>
          </a:p>
          <a:p>
            <a:pPr lvl="0"/>
            <a:r>
              <a:rPr lang="en-IN" sz="2800" b="1" dirty="0">
                <a:solidFill>
                  <a:srgbClr val="FF0000"/>
                </a:solidFill>
                <a:latin typeface="Calibri" panose="020F0502020204030204" pitchFamily="34" charset="0"/>
                <a:cs typeface="Calibri" panose="020F0502020204030204" pitchFamily="34" charset="0"/>
              </a:rPr>
              <a:t>Lasers in science and technology</a:t>
            </a:r>
          </a:p>
          <a:p>
            <a:pPr lvl="0"/>
            <a:r>
              <a:rPr lang="en-IN" sz="2800" b="1" dirty="0">
                <a:solidFill>
                  <a:srgbClr val="FF0000"/>
                </a:solidFill>
                <a:latin typeface="Calibri" panose="020F0502020204030204" pitchFamily="34" charset="0"/>
                <a:cs typeface="Calibri" panose="020F0502020204030204" pitchFamily="34" charset="0"/>
              </a:rPr>
              <a:t>Lasers in </a:t>
            </a:r>
            <a:r>
              <a:rPr lang="en-IN" sz="2800" b="1" dirty="0" smtClean="0">
                <a:solidFill>
                  <a:srgbClr val="FF0000"/>
                </a:solidFill>
                <a:latin typeface="Calibri" panose="020F0502020204030204" pitchFamily="34" charset="0"/>
                <a:cs typeface="Calibri" panose="020F0502020204030204" pitchFamily="34" charset="0"/>
              </a:rPr>
              <a:t>military</a:t>
            </a:r>
          </a:p>
          <a:p>
            <a:r>
              <a:rPr lang="en-IN" sz="2800" b="1" dirty="0">
                <a:solidFill>
                  <a:srgbClr val="FF0000"/>
                </a:solidFill>
                <a:latin typeface="Calibri" panose="020F0502020204030204" pitchFamily="34" charset="0"/>
                <a:cs typeface="Calibri" panose="020F0502020204030204" pitchFamily="34" charset="0"/>
              </a:rPr>
              <a:t>Lasers in </a:t>
            </a:r>
            <a:r>
              <a:rPr lang="en-IN" sz="2800" b="1" dirty="0" smtClean="0">
                <a:solidFill>
                  <a:srgbClr val="FF0000"/>
                </a:solidFill>
                <a:latin typeface="Calibri" panose="020F0502020204030204" pitchFamily="34" charset="0"/>
                <a:cs typeface="Calibri" panose="020F0502020204030204" pitchFamily="34" charset="0"/>
              </a:rPr>
              <a:t>IT [communications]</a:t>
            </a:r>
            <a:endParaRPr lang="en-IN" sz="2800" b="1" dirty="0">
              <a:solidFill>
                <a:srgbClr val="FF0000"/>
              </a:solidFill>
              <a:latin typeface="Calibri" panose="020F0502020204030204" pitchFamily="34" charset="0"/>
              <a:cs typeface="Calibri" panose="020F0502020204030204" pitchFamily="34" charset="0"/>
            </a:endParaRPr>
          </a:p>
          <a:p>
            <a:pPr marL="0" lvl="0" indent="0">
              <a:buNone/>
            </a:pPr>
            <a:endParaRPr lang="en-IN" sz="2800" b="1" dirty="0">
              <a:solidFill>
                <a:srgbClr val="FF0000"/>
              </a:solidFill>
              <a:latin typeface="Calibri" panose="020F0502020204030204" pitchFamily="34" charset="0"/>
              <a:cs typeface="Calibri" panose="020F0502020204030204" pitchFamily="34" charset="0"/>
            </a:endParaRPr>
          </a:p>
          <a:p>
            <a:pPr marL="0" indent="0" algn="just">
              <a:buFont typeface="Wingdings" panose="05000000000000000000" pitchFamily="2" charset="2"/>
              <a:buNone/>
              <a:defRPr/>
            </a:pPr>
            <a:endParaRPr lang="en-US" sz="2800" b="1" dirty="0">
              <a:solidFill>
                <a:srgbClr val="FF0000"/>
              </a:solidFill>
              <a:latin typeface="Calibri" panose="020F0502020204030204" pitchFamily="34" charset="0"/>
              <a:cs typeface="Calibri" panose="020F0502020204030204" pitchFamily="34" charset="0"/>
            </a:endParaRPr>
          </a:p>
          <a:p>
            <a:pPr marL="457200" indent="-457200" algn="just">
              <a:buFont typeface="Wingdings" panose="05000000000000000000" pitchFamily="2" charset="2"/>
              <a:buAutoNum type="arabicPeriod"/>
              <a:defRPr/>
            </a:pPr>
            <a:endParaRPr lang="en-US" dirty="0"/>
          </a:p>
          <a:p>
            <a:pPr marL="0" indent="0" algn="just">
              <a:buFont typeface="Wingdings" panose="05000000000000000000" pitchFamily="2" charset="2"/>
              <a:buNone/>
              <a:defRPr/>
            </a:pPr>
            <a:endParaRPr lang="en-IN" dirty="0"/>
          </a:p>
        </p:txBody>
      </p:sp>
    </p:spTree>
    <p:extLst>
      <p:ext uri="{BB962C8B-B14F-4D97-AF65-F5344CB8AC3E}">
        <p14:creationId xmlns:p14="http://schemas.microsoft.com/office/powerpoint/2010/main" val="3096370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2CF713-C5FA-D167-3D29-1C05CC4B39E0}"/>
              </a:ext>
            </a:extLst>
          </p:cNvPr>
          <p:cNvSpPr>
            <a:spLocks noGrp="1"/>
          </p:cNvSpPr>
          <p:nvPr>
            <p:ph type="title"/>
          </p:nvPr>
        </p:nvSpPr>
        <p:spPr>
          <a:xfrm>
            <a:off x="457200" y="274638"/>
            <a:ext cx="7467600" cy="639762"/>
          </a:xfrm>
        </p:spPr>
        <p:txBody>
          <a:bodyPr/>
          <a:lstStyle/>
          <a:p>
            <a:pPr algn="ctr">
              <a:defRPr/>
            </a:pPr>
            <a:r>
              <a:rPr lang="en-US" b="1" dirty="0">
                <a:solidFill>
                  <a:srgbClr val="0000CC"/>
                </a:solidFill>
              </a:rPr>
              <a:t>Types of laser based on MEDIUM</a:t>
            </a:r>
            <a:endParaRPr lang="en-IN" b="1" dirty="0">
              <a:solidFill>
                <a:srgbClr val="0000CC"/>
              </a:solidFill>
            </a:endParaRPr>
          </a:p>
        </p:txBody>
      </p:sp>
      <p:sp>
        <p:nvSpPr>
          <p:cNvPr id="53251" name="Content Placeholder 2">
            <a:extLst>
              <a:ext uri="{FF2B5EF4-FFF2-40B4-BE49-F238E27FC236}">
                <a16:creationId xmlns:a16="http://schemas.microsoft.com/office/drawing/2014/main" xmlns="" id="{81B082FC-5053-F5D6-DBB8-A3B2473AEC11}"/>
              </a:ext>
            </a:extLst>
          </p:cNvPr>
          <p:cNvSpPr>
            <a:spLocks noGrp="1"/>
          </p:cNvSpPr>
          <p:nvPr>
            <p:ph sz="quarter" idx="1"/>
          </p:nvPr>
        </p:nvSpPr>
        <p:spPr>
          <a:xfrm>
            <a:off x="457200" y="990600"/>
            <a:ext cx="7950200" cy="5715000"/>
          </a:xfrm>
        </p:spPr>
        <p:txBody>
          <a:bodyPr/>
          <a:lstStyle/>
          <a:p>
            <a:pPr>
              <a:defRPr/>
            </a:pPr>
            <a:r>
              <a:rPr lang="en-US" altLang="en-US" dirty="0">
                <a:solidFill>
                  <a:srgbClr val="000000"/>
                </a:solidFill>
                <a:latin typeface="Calibri" panose="020F0502020204030204" pitchFamily="34" charset="0"/>
                <a:cs typeface="Calibri" panose="020F0502020204030204" pitchFamily="34" charset="0"/>
              </a:rPr>
              <a:t>Based on the type of active medium, Laser systems are broadly classified into the following categories.</a:t>
            </a:r>
          </a:p>
          <a:p>
            <a:pPr>
              <a:defRPr/>
            </a:pPr>
            <a:endParaRPr lang="en-US" altLang="en-US" dirty="0">
              <a:solidFill>
                <a:srgbClr val="000000"/>
              </a:solidFill>
              <a:latin typeface="Times New Roman" panose="02020603050405020304" pitchFamily="18" charset="0"/>
            </a:endParaRPr>
          </a:p>
          <a:p>
            <a:pPr>
              <a:defRPr/>
            </a:pPr>
            <a:endParaRPr lang="en-US" altLang="en-US" sz="1800" dirty="0">
              <a:solidFill>
                <a:srgbClr val="000000"/>
              </a:solidFill>
              <a:latin typeface="Times New Roman" panose="02020603050405020304" pitchFamily="18" charset="0"/>
            </a:endParaRPr>
          </a:p>
          <a:p>
            <a:pPr>
              <a:defRPr/>
            </a:pPr>
            <a:endParaRPr lang="en-US" altLang="en-US" sz="1800" dirty="0">
              <a:solidFill>
                <a:srgbClr val="000000"/>
              </a:solidFill>
              <a:latin typeface="Times New Roman" panose="02020603050405020304" pitchFamily="18" charset="0"/>
            </a:endParaRPr>
          </a:p>
          <a:p>
            <a:pPr>
              <a:defRPr/>
            </a:pPr>
            <a:endParaRPr lang="en-US" altLang="en-US" sz="1800" dirty="0">
              <a:solidFill>
                <a:srgbClr val="000000"/>
              </a:solidFill>
              <a:latin typeface="Times New Roman" panose="02020603050405020304" pitchFamily="18" charset="0"/>
            </a:endParaRPr>
          </a:p>
          <a:p>
            <a:pPr>
              <a:defRPr/>
            </a:pPr>
            <a:endParaRPr lang="en-US" altLang="en-US" sz="1800" dirty="0">
              <a:solidFill>
                <a:srgbClr val="000000"/>
              </a:solidFill>
              <a:latin typeface="Times New Roman" panose="02020603050405020304" pitchFamily="18" charset="0"/>
            </a:endParaRPr>
          </a:p>
          <a:p>
            <a:pPr>
              <a:defRPr/>
            </a:pPr>
            <a:endParaRPr lang="en-US" altLang="en-US" sz="1800" dirty="0">
              <a:solidFill>
                <a:srgbClr val="000000"/>
              </a:solidFill>
              <a:latin typeface="Times New Roman" panose="02020603050405020304" pitchFamily="18" charset="0"/>
            </a:endParaRPr>
          </a:p>
          <a:p>
            <a:pPr>
              <a:defRPr/>
            </a:pPr>
            <a:endParaRPr lang="en-US" altLang="en-US" sz="1800" dirty="0">
              <a:solidFill>
                <a:srgbClr val="000000"/>
              </a:solidFill>
              <a:latin typeface="Times New Roman" panose="02020603050405020304" pitchFamily="18" charset="0"/>
            </a:endParaRPr>
          </a:p>
          <a:p>
            <a:pPr>
              <a:defRPr/>
            </a:pPr>
            <a:endParaRPr lang="en-US" altLang="en-US" sz="1800" dirty="0">
              <a:solidFill>
                <a:srgbClr val="000000"/>
              </a:solidFill>
              <a:latin typeface="Times New Roman" panose="02020603050405020304" pitchFamily="18" charset="0"/>
            </a:endParaRPr>
          </a:p>
          <a:p>
            <a:pPr>
              <a:defRPr/>
            </a:pPr>
            <a:endParaRPr lang="en-US" altLang="en-US" sz="1800" dirty="0">
              <a:solidFill>
                <a:srgbClr val="000000"/>
              </a:solidFill>
              <a:latin typeface="Times New Roman" panose="02020603050405020304" pitchFamily="18" charset="0"/>
            </a:endParaRPr>
          </a:p>
          <a:p>
            <a:pPr>
              <a:defRPr/>
            </a:pPr>
            <a:endParaRPr lang="en-US" altLang="en-US" sz="1800" dirty="0">
              <a:solidFill>
                <a:srgbClr val="000000"/>
              </a:solidFill>
              <a:latin typeface="Times New Roman" panose="02020603050405020304" pitchFamily="18" charset="0"/>
            </a:endParaRPr>
          </a:p>
          <a:p>
            <a:pPr>
              <a:defRPr/>
            </a:pPr>
            <a:endParaRPr lang="en-US" altLang="en-US" sz="1800" dirty="0">
              <a:solidFill>
                <a:srgbClr val="000000"/>
              </a:solidFill>
              <a:latin typeface="Times New Roman" panose="02020603050405020304" pitchFamily="18" charset="0"/>
            </a:endParaRPr>
          </a:p>
          <a:p>
            <a:pPr marL="0" indent="0" algn="just">
              <a:buFont typeface="Wingdings" panose="05000000000000000000" pitchFamily="2" charset="2"/>
              <a:buNone/>
              <a:defRPr/>
            </a:pPr>
            <a:endParaRPr lang="en-US" altLang="en-US" sz="1800" b="1" dirty="0">
              <a:latin typeface="Times New Roman" panose="02020603050405020304" pitchFamily="18" charset="0"/>
            </a:endParaRPr>
          </a:p>
          <a:p>
            <a:pPr marL="0" indent="0">
              <a:buFont typeface="Wingdings" panose="05000000000000000000" pitchFamily="2" charset="2"/>
              <a:buNone/>
              <a:defRPr/>
            </a:pPr>
            <a:endParaRPr lang="en-IN" altLang="en-US" dirty="0"/>
          </a:p>
        </p:txBody>
      </p:sp>
      <p:graphicFrame>
        <p:nvGraphicFramePr>
          <p:cNvPr id="5" name="Table 5">
            <a:extLst>
              <a:ext uri="{FF2B5EF4-FFF2-40B4-BE49-F238E27FC236}">
                <a16:creationId xmlns:a16="http://schemas.microsoft.com/office/drawing/2014/main" xmlns="" id="{23ADA8A4-E95A-6F8D-363B-E12ED16EE81D}"/>
              </a:ext>
            </a:extLst>
          </p:cNvPr>
          <p:cNvGraphicFramePr>
            <a:graphicFrameLocks noGrp="1"/>
          </p:cNvGraphicFramePr>
          <p:nvPr/>
        </p:nvGraphicFramePr>
        <p:xfrm>
          <a:off x="671513" y="1752600"/>
          <a:ext cx="7729537" cy="4713288"/>
        </p:xfrm>
        <a:graphic>
          <a:graphicData uri="http://schemas.openxmlformats.org/drawingml/2006/table">
            <a:tbl>
              <a:tblPr firstRow="1" bandRow="1">
                <a:tableStyleId>{5C22544A-7EE6-4342-B048-85BDC9FD1C3A}</a:tableStyleId>
              </a:tblPr>
              <a:tblGrid>
                <a:gridCol w="810791">
                  <a:extLst>
                    <a:ext uri="{9D8B030D-6E8A-4147-A177-3AD203B41FA5}">
                      <a16:colId xmlns:a16="http://schemas.microsoft.com/office/drawing/2014/main" xmlns="" val="20000"/>
                    </a:ext>
                  </a:extLst>
                </a:gridCol>
                <a:gridCol w="3162083">
                  <a:extLst>
                    <a:ext uri="{9D8B030D-6E8A-4147-A177-3AD203B41FA5}">
                      <a16:colId xmlns:a16="http://schemas.microsoft.com/office/drawing/2014/main" xmlns="" val="20001"/>
                    </a:ext>
                  </a:extLst>
                </a:gridCol>
                <a:gridCol w="3756663">
                  <a:extLst>
                    <a:ext uri="{9D8B030D-6E8A-4147-A177-3AD203B41FA5}">
                      <a16:colId xmlns:a16="http://schemas.microsoft.com/office/drawing/2014/main" xmlns="" val="20002"/>
                    </a:ext>
                  </a:extLst>
                </a:gridCol>
              </a:tblGrid>
              <a:tr h="732158">
                <a:tc>
                  <a:txBody>
                    <a:bodyPr/>
                    <a:lstStyle/>
                    <a:p>
                      <a:r>
                        <a:rPr lang="en-US" sz="2100" dirty="0" err="1"/>
                        <a:t>S.No</a:t>
                      </a:r>
                      <a:r>
                        <a:rPr lang="en-US" sz="2100" dirty="0"/>
                        <a:t>.</a:t>
                      </a:r>
                      <a:endParaRPr lang="en-IN" sz="2100" dirty="0"/>
                    </a:p>
                  </a:txBody>
                  <a:tcPr marL="91452" marR="91452" marT="45697" marB="45697"/>
                </a:tc>
                <a:tc>
                  <a:txBody>
                    <a:bodyPr/>
                    <a:lstStyle/>
                    <a:p>
                      <a:r>
                        <a:rPr lang="en-US" sz="2100" dirty="0"/>
                        <a:t>Type of laser</a:t>
                      </a:r>
                      <a:endParaRPr lang="en-IN" sz="2100" dirty="0"/>
                    </a:p>
                  </a:txBody>
                  <a:tcPr marL="91452" marR="91452" marT="45697" marB="45697"/>
                </a:tc>
                <a:tc>
                  <a:txBody>
                    <a:bodyPr/>
                    <a:lstStyle/>
                    <a:p>
                      <a:r>
                        <a:rPr lang="en-US" sz="2100" dirty="0"/>
                        <a:t>Examples</a:t>
                      </a:r>
                      <a:endParaRPr lang="en-IN" sz="2100" dirty="0"/>
                    </a:p>
                  </a:txBody>
                  <a:tcPr marL="91452" marR="91452" marT="45697" marB="45697"/>
                </a:tc>
                <a:extLst>
                  <a:ext uri="{0D108BD9-81ED-4DB2-BD59-A6C34878D82A}">
                    <a16:rowId xmlns:a16="http://schemas.microsoft.com/office/drawing/2014/main" xmlns="" val="10000"/>
                  </a:ext>
                </a:extLst>
              </a:tr>
              <a:tr h="732158">
                <a:tc>
                  <a:txBody>
                    <a:bodyPr/>
                    <a:lstStyle/>
                    <a:p>
                      <a:r>
                        <a:rPr lang="en-US" sz="2100" dirty="0">
                          <a:solidFill>
                            <a:srgbClr val="0000CC"/>
                          </a:solidFill>
                        </a:rPr>
                        <a:t>1.</a:t>
                      </a:r>
                      <a:endParaRPr lang="en-IN" sz="2100" dirty="0">
                        <a:solidFill>
                          <a:srgbClr val="0000CC"/>
                        </a:solidFill>
                      </a:endParaRPr>
                    </a:p>
                  </a:txBody>
                  <a:tcPr marL="91452" marR="91452" marT="45697" marB="45697"/>
                </a:tc>
                <a:tc>
                  <a:txBody>
                    <a:bodyPr/>
                    <a:lstStyle/>
                    <a:p>
                      <a:r>
                        <a:rPr lang="en-US" sz="2100" b="1" dirty="0">
                          <a:solidFill>
                            <a:srgbClr val="0000CC"/>
                          </a:solidFill>
                        </a:rPr>
                        <a:t>Solid state laser</a:t>
                      </a:r>
                      <a:endParaRPr lang="en-IN" sz="2100" b="1" dirty="0">
                        <a:solidFill>
                          <a:srgbClr val="0000CC"/>
                        </a:solidFill>
                      </a:endParaRPr>
                    </a:p>
                  </a:txBody>
                  <a:tcPr marL="91452" marR="91452" marT="45697" marB="4569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sv-SE" sz="2100" b="1" i="0" u="none" strike="noStrike" kern="1200" baseline="0" dirty="0">
                          <a:solidFill>
                            <a:srgbClr val="0000CC"/>
                          </a:solidFill>
                          <a:latin typeface="+mn-lt"/>
                          <a:ea typeface="+mn-ea"/>
                          <a:cs typeface="+mn-cs"/>
                        </a:rPr>
                        <a:t>Ruby Laser Nd:YAG laser etc. 	</a:t>
                      </a:r>
                    </a:p>
                  </a:txBody>
                  <a:tcPr marL="91452" marR="91452" marT="45697" marB="45697"/>
                </a:tc>
                <a:extLst>
                  <a:ext uri="{0D108BD9-81ED-4DB2-BD59-A6C34878D82A}">
                    <a16:rowId xmlns:a16="http://schemas.microsoft.com/office/drawing/2014/main" xmlns="" val="10001"/>
                  </a:ext>
                </a:extLst>
              </a:tr>
              <a:tr h="732158">
                <a:tc>
                  <a:txBody>
                    <a:bodyPr/>
                    <a:lstStyle/>
                    <a:p>
                      <a:r>
                        <a:rPr lang="en-US" sz="2100" dirty="0">
                          <a:solidFill>
                            <a:srgbClr val="0000CC"/>
                          </a:solidFill>
                        </a:rPr>
                        <a:t>2.</a:t>
                      </a:r>
                      <a:endParaRPr lang="en-IN" sz="2100" dirty="0">
                        <a:solidFill>
                          <a:srgbClr val="0000CC"/>
                        </a:solidFill>
                      </a:endParaRPr>
                    </a:p>
                  </a:txBody>
                  <a:tcPr marL="91452" marR="91452" marT="45697" marB="45697"/>
                </a:tc>
                <a:tc>
                  <a:txBody>
                    <a:bodyPr/>
                    <a:lstStyle/>
                    <a:p>
                      <a:r>
                        <a:rPr lang="en-US" sz="2100" b="1" dirty="0">
                          <a:solidFill>
                            <a:srgbClr val="0000CC"/>
                          </a:solidFill>
                        </a:rPr>
                        <a:t>Gas Laser</a:t>
                      </a:r>
                      <a:endParaRPr lang="en-IN" sz="2100" b="1" dirty="0">
                        <a:solidFill>
                          <a:srgbClr val="0000CC"/>
                        </a:solidFill>
                      </a:endParaRPr>
                    </a:p>
                  </a:txBody>
                  <a:tcPr marL="91452" marR="91452" marT="45697" marB="4569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100" b="1" i="0" u="none" strike="noStrike" kern="1200" baseline="0" dirty="0">
                          <a:solidFill>
                            <a:srgbClr val="0000CC"/>
                          </a:solidFill>
                          <a:latin typeface="+mn-lt"/>
                          <a:ea typeface="+mn-ea"/>
                          <a:cs typeface="+mn-cs"/>
                        </a:rPr>
                        <a:t>He-Ne Laser, CO2 Laser 	etc.</a:t>
                      </a:r>
                    </a:p>
                  </a:txBody>
                  <a:tcPr marL="91452" marR="91452" marT="45697" marB="45697"/>
                </a:tc>
                <a:extLst>
                  <a:ext uri="{0D108BD9-81ED-4DB2-BD59-A6C34878D82A}">
                    <a16:rowId xmlns:a16="http://schemas.microsoft.com/office/drawing/2014/main" xmlns="" val="10002"/>
                  </a:ext>
                </a:extLst>
              </a:tr>
              <a:tr h="732158">
                <a:tc>
                  <a:txBody>
                    <a:bodyPr/>
                    <a:lstStyle/>
                    <a:p>
                      <a:r>
                        <a:rPr lang="en-US" sz="2100" dirty="0">
                          <a:solidFill>
                            <a:srgbClr val="0000CC"/>
                          </a:solidFill>
                        </a:rPr>
                        <a:t>3.</a:t>
                      </a:r>
                      <a:endParaRPr lang="en-IN" sz="2100" dirty="0">
                        <a:solidFill>
                          <a:srgbClr val="0000CC"/>
                        </a:solidFill>
                      </a:endParaRPr>
                    </a:p>
                  </a:txBody>
                  <a:tcPr marL="91452" marR="91452" marT="45697" marB="45697"/>
                </a:tc>
                <a:tc>
                  <a:txBody>
                    <a:bodyPr/>
                    <a:lstStyle/>
                    <a:p>
                      <a:r>
                        <a:rPr lang="en-US" sz="2100" b="1" dirty="0">
                          <a:solidFill>
                            <a:srgbClr val="0000CC"/>
                          </a:solidFill>
                        </a:rPr>
                        <a:t>Liquid laser</a:t>
                      </a:r>
                      <a:endParaRPr lang="en-IN" sz="2100" b="1" dirty="0">
                        <a:solidFill>
                          <a:srgbClr val="0000CC"/>
                        </a:solidFill>
                      </a:endParaRPr>
                    </a:p>
                  </a:txBody>
                  <a:tcPr marL="91452" marR="91452" marT="45697" marB="4569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100" b="1" i="0" u="none" strike="noStrike" kern="1200" baseline="0" dirty="0">
                          <a:solidFill>
                            <a:srgbClr val="0000CC"/>
                          </a:solidFill>
                          <a:latin typeface="+mn-lt"/>
                          <a:ea typeface="+mn-ea"/>
                          <a:cs typeface="+mn-cs"/>
                        </a:rPr>
                        <a:t>Europium Chelate Laser etc.	</a:t>
                      </a:r>
                    </a:p>
                  </a:txBody>
                  <a:tcPr marL="91452" marR="91452" marT="45697" marB="45697"/>
                </a:tc>
                <a:extLst>
                  <a:ext uri="{0D108BD9-81ED-4DB2-BD59-A6C34878D82A}">
                    <a16:rowId xmlns:a16="http://schemas.microsoft.com/office/drawing/2014/main" xmlns="" val="10003"/>
                  </a:ext>
                </a:extLst>
              </a:tr>
              <a:tr h="1052498">
                <a:tc>
                  <a:txBody>
                    <a:bodyPr/>
                    <a:lstStyle/>
                    <a:p>
                      <a:r>
                        <a:rPr lang="en-US" sz="2100" dirty="0">
                          <a:solidFill>
                            <a:srgbClr val="0000CC"/>
                          </a:solidFill>
                        </a:rPr>
                        <a:t>4.</a:t>
                      </a:r>
                      <a:endParaRPr lang="en-IN" sz="2100" dirty="0">
                        <a:solidFill>
                          <a:srgbClr val="0000CC"/>
                        </a:solidFill>
                      </a:endParaRPr>
                    </a:p>
                  </a:txBody>
                  <a:tcPr marL="91452" marR="91452" marT="45697" marB="45697"/>
                </a:tc>
                <a:tc>
                  <a:txBody>
                    <a:bodyPr/>
                    <a:lstStyle/>
                    <a:p>
                      <a:r>
                        <a:rPr lang="en-US" sz="2100" b="1" dirty="0">
                          <a:solidFill>
                            <a:srgbClr val="0000CC"/>
                          </a:solidFill>
                        </a:rPr>
                        <a:t>Dye Laser</a:t>
                      </a:r>
                      <a:endParaRPr lang="en-IN" sz="2100" b="1" dirty="0">
                        <a:solidFill>
                          <a:srgbClr val="0000CC"/>
                        </a:solidFill>
                      </a:endParaRPr>
                    </a:p>
                  </a:txBody>
                  <a:tcPr marL="91452" marR="91452" marT="45697" marB="4569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100" b="1" i="0" u="none" strike="noStrike" kern="1200" baseline="0" dirty="0">
                          <a:solidFill>
                            <a:srgbClr val="0000CC"/>
                          </a:solidFill>
                          <a:latin typeface="+mn-lt"/>
                          <a:ea typeface="+mn-ea"/>
                          <a:cs typeface="+mn-cs"/>
                        </a:rPr>
                        <a:t>Rhodamine 6G laser, Coumarin dye laser etc.	</a:t>
                      </a:r>
                    </a:p>
                  </a:txBody>
                  <a:tcPr marL="91452" marR="91452" marT="45697" marB="45697"/>
                </a:tc>
                <a:extLst>
                  <a:ext uri="{0D108BD9-81ED-4DB2-BD59-A6C34878D82A}">
                    <a16:rowId xmlns:a16="http://schemas.microsoft.com/office/drawing/2014/main" xmlns="" val="10004"/>
                  </a:ext>
                </a:extLst>
              </a:tr>
              <a:tr h="732158">
                <a:tc>
                  <a:txBody>
                    <a:bodyPr/>
                    <a:lstStyle/>
                    <a:p>
                      <a:r>
                        <a:rPr lang="en-US" sz="2100" dirty="0">
                          <a:solidFill>
                            <a:srgbClr val="0000CC"/>
                          </a:solidFill>
                        </a:rPr>
                        <a:t>5.</a:t>
                      </a:r>
                      <a:endParaRPr lang="en-IN" sz="2100" dirty="0">
                        <a:solidFill>
                          <a:srgbClr val="0000CC"/>
                        </a:solidFill>
                      </a:endParaRPr>
                    </a:p>
                  </a:txBody>
                  <a:tcPr marL="91452" marR="91452" marT="45697" marB="45697"/>
                </a:tc>
                <a:tc>
                  <a:txBody>
                    <a:bodyPr/>
                    <a:lstStyle/>
                    <a:p>
                      <a:r>
                        <a:rPr lang="en-US" sz="2100" b="1" dirty="0">
                          <a:solidFill>
                            <a:srgbClr val="0000CC"/>
                          </a:solidFill>
                        </a:rPr>
                        <a:t>Semiconductor diode laser</a:t>
                      </a:r>
                      <a:endParaRPr lang="en-IN" sz="2100" b="1" dirty="0">
                        <a:solidFill>
                          <a:srgbClr val="0000CC"/>
                        </a:solidFill>
                      </a:endParaRPr>
                    </a:p>
                  </a:txBody>
                  <a:tcPr marL="91452" marR="91452" marT="45697" marB="4569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2100" b="1" i="0" u="none" strike="noStrike" kern="1200" baseline="0" dirty="0">
                          <a:solidFill>
                            <a:srgbClr val="0000CC"/>
                          </a:solidFill>
                          <a:latin typeface="+mn-lt"/>
                          <a:ea typeface="+mn-ea"/>
                          <a:cs typeface="+mn-cs"/>
                        </a:rPr>
                        <a:t>GaAs laser, </a:t>
                      </a:r>
                      <a:r>
                        <a:rPr kumimoji="0" lang="en-IN" sz="2100" b="1" i="0" u="none" strike="noStrike" kern="1200" baseline="0" dirty="0" err="1">
                          <a:solidFill>
                            <a:srgbClr val="0000CC"/>
                          </a:solidFill>
                          <a:latin typeface="+mn-lt"/>
                          <a:ea typeface="+mn-ea"/>
                          <a:cs typeface="+mn-cs"/>
                        </a:rPr>
                        <a:t>InP</a:t>
                      </a:r>
                      <a:r>
                        <a:rPr kumimoji="0" lang="en-IN" sz="2100" b="1" i="0" u="none" strike="noStrike" kern="1200" baseline="0" dirty="0">
                          <a:solidFill>
                            <a:srgbClr val="0000CC"/>
                          </a:solidFill>
                          <a:latin typeface="+mn-lt"/>
                          <a:ea typeface="+mn-ea"/>
                          <a:cs typeface="+mn-cs"/>
                        </a:rPr>
                        <a:t>, </a:t>
                      </a:r>
                      <a:r>
                        <a:rPr kumimoji="0" lang="en-IN" sz="2100" b="1" i="0" u="none" strike="noStrike" kern="1200" baseline="0" dirty="0" err="1">
                          <a:solidFill>
                            <a:srgbClr val="0000CC"/>
                          </a:solidFill>
                          <a:latin typeface="+mn-lt"/>
                          <a:ea typeface="+mn-ea"/>
                          <a:cs typeface="+mn-cs"/>
                        </a:rPr>
                        <a:t>GaAsP</a:t>
                      </a:r>
                      <a:r>
                        <a:rPr kumimoji="0" lang="en-IN" sz="2100" b="1" i="0" u="none" strike="noStrike" kern="1200" baseline="0" dirty="0">
                          <a:solidFill>
                            <a:srgbClr val="0000CC"/>
                          </a:solidFill>
                          <a:latin typeface="+mn-lt"/>
                          <a:ea typeface="+mn-ea"/>
                          <a:cs typeface="+mn-cs"/>
                        </a:rPr>
                        <a:t> laser etc. 	</a:t>
                      </a:r>
                    </a:p>
                  </a:txBody>
                  <a:tcPr marL="91452" marR="91452" marT="45697" marB="45697"/>
                </a:tc>
                <a:extLst>
                  <a:ext uri="{0D108BD9-81ED-4DB2-BD59-A6C34878D82A}">
                    <a16:rowId xmlns:a16="http://schemas.microsoft.com/office/drawing/2014/main" xmlns="" val="10005"/>
                  </a:ext>
                </a:extLst>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7467600" cy="563562"/>
          </a:xfrm>
        </p:spPr>
        <p:txBody>
          <a:bodyPr/>
          <a:lstStyle/>
          <a:p>
            <a:pPr algn="ctr"/>
            <a:r>
              <a:rPr lang="en-US" b="1" dirty="0" smtClean="0">
                <a:solidFill>
                  <a:srgbClr val="FF0000"/>
                </a:solidFill>
                <a:latin typeface="Calibri" panose="020F0502020204030204" pitchFamily="34" charset="0"/>
                <a:cs typeface="Calibri" panose="020F0502020204030204" pitchFamily="34" charset="0"/>
              </a:rPr>
              <a:t>Lasers in Medicine</a:t>
            </a:r>
            <a:endParaRPr lang="en-IN" b="1" dirty="0">
              <a:solidFill>
                <a:srgbClr val="FF0000"/>
              </a:solidFill>
              <a:latin typeface="Calibri" panose="020F0502020204030204" pitchFamily="34" charset="0"/>
              <a:cs typeface="Calibri" panose="020F0502020204030204" pitchFamily="34" charset="0"/>
            </a:endParaRPr>
          </a:p>
        </p:txBody>
      </p:sp>
      <p:pic>
        <p:nvPicPr>
          <p:cNvPr id="7" name="Picture 6"/>
          <p:cNvPicPr>
            <a:picLocks noChangeAspect="1"/>
          </p:cNvPicPr>
          <p:nvPr/>
        </p:nvPicPr>
        <p:blipFill>
          <a:blip r:embed="rId2"/>
          <a:stretch>
            <a:fillRect/>
          </a:stretch>
        </p:blipFill>
        <p:spPr>
          <a:xfrm>
            <a:off x="364179" y="914400"/>
            <a:ext cx="7813135" cy="5410200"/>
          </a:xfrm>
          <a:prstGeom prst="rect">
            <a:avLst/>
          </a:prstGeom>
        </p:spPr>
      </p:pic>
    </p:spTree>
    <p:extLst>
      <p:ext uri="{BB962C8B-B14F-4D97-AF65-F5344CB8AC3E}">
        <p14:creationId xmlns:p14="http://schemas.microsoft.com/office/powerpoint/2010/main" val="4418785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7467600" cy="563562"/>
          </a:xfrm>
        </p:spPr>
        <p:txBody>
          <a:bodyPr/>
          <a:lstStyle/>
          <a:p>
            <a:pPr algn="ctr"/>
            <a:r>
              <a:rPr lang="en-US" b="1" dirty="0" smtClean="0">
                <a:solidFill>
                  <a:srgbClr val="FF0000"/>
                </a:solidFill>
                <a:latin typeface="Calibri" panose="020F0502020204030204" pitchFamily="34" charset="0"/>
                <a:cs typeface="Calibri" panose="020F0502020204030204" pitchFamily="34" charset="0"/>
              </a:rPr>
              <a:t>Lasers in Medicine</a:t>
            </a:r>
            <a:endParaRPr lang="en-IN" b="1" dirty="0">
              <a:solidFill>
                <a:srgbClr val="FF0000"/>
              </a:solidFill>
              <a:latin typeface="Calibri" panose="020F0502020204030204" pitchFamily="34" charset="0"/>
              <a:cs typeface="Calibri" panose="020F0502020204030204" pitchFamily="34" charset="0"/>
            </a:endParaRPr>
          </a:p>
        </p:txBody>
      </p:sp>
      <p:sp>
        <p:nvSpPr>
          <p:cNvPr id="3" name="Content Placeholder 2"/>
          <p:cNvSpPr>
            <a:spLocks noGrp="1"/>
          </p:cNvSpPr>
          <p:nvPr>
            <p:ph sz="quarter" idx="1"/>
          </p:nvPr>
        </p:nvSpPr>
        <p:spPr>
          <a:xfrm>
            <a:off x="457200" y="762000"/>
            <a:ext cx="7467600" cy="5711952"/>
          </a:xfrm>
        </p:spPr>
        <p:txBody>
          <a:bodyPr/>
          <a:lstStyle/>
          <a:p>
            <a:pPr lvl="0"/>
            <a:r>
              <a:rPr lang="en-IN" sz="2500" dirty="0" smtClean="0">
                <a:latin typeface="Calibri" panose="020F0502020204030204" pitchFamily="34" charset="0"/>
                <a:cs typeface="Calibri" panose="020F0502020204030204" pitchFamily="34" charset="0"/>
              </a:rPr>
              <a:t>Lasers </a:t>
            </a:r>
            <a:r>
              <a:rPr lang="en-IN" sz="2500" dirty="0">
                <a:latin typeface="Calibri" panose="020F0502020204030204" pitchFamily="34" charset="0"/>
                <a:cs typeface="Calibri" panose="020F0502020204030204" pitchFamily="34" charset="0"/>
              </a:rPr>
              <a:t>are used for bloodless surgery.</a:t>
            </a:r>
          </a:p>
          <a:p>
            <a:pPr lvl="0"/>
            <a:r>
              <a:rPr lang="en-IN" sz="2500" dirty="0">
                <a:latin typeface="Calibri" panose="020F0502020204030204" pitchFamily="34" charset="0"/>
                <a:cs typeface="Calibri" panose="020F0502020204030204" pitchFamily="34" charset="0"/>
              </a:rPr>
              <a:t>Lasers are used to destroy kidney stones.</a:t>
            </a:r>
          </a:p>
          <a:p>
            <a:pPr lvl="0"/>
            <a:r>
              <a:rPr lang="en-IN" sz="2500" dirty="0">
                <a:latin typeface="Calibri" panose="020F0502020204030204" pitchFamily="34" charset="0"/>
                <a:cs typeface="Calibri" panose="020F0502020204030204" pitchFamily="34" charset="0"/>
              </a:rPr>
              <a:t>Lasers are used in cancer diagnosis and therapy.</a:t>
            </a:r>
          </a:p>
          <a:p>
            <a:pPr lvl="0"/>
            <a:r>
              <a:rPr lang="en-IN" sz="2500" dirty="0">
                <a:latin typeface="Calibri" panose="020F0502020204030204" pitchFamily="34" charset="0"/>
                <a:cs typeface="Calibri" panose="020F0502020204030204" pitchFamily="34" charset="0"/>
              </a:rPr>
              <a:t>Lasers are used for eye lens curvature corrections.</a:t>
            </a:r>
          </a:p>
          <a:p>
            <a:pPr lvl="0"/>
            <a:r>
              <a:rPr lang="en-IN" sz="2500" dirty="0">
                <a:latin typeface="Calibri" panose="020F0502020204030204" pitchFamily="34" charset="0"/>
                <a:cs typeface="Calibri" panose="020F0502020204030204" pitchFamily="34" charset="0"/>
              </a:rPr>
              <a:t>Lasers are used in </a:t>
            </a:r>
            <a:r>
              <a:rPr lang="en-IN" sz="2500" dirty="0" err="1">
                <a:latin typeface="Calibri" panose="020F0502020204030204" pitchFamily="34" charset="0"/>
                <a:cs typeface="Calibri" panose="020F0502020204030204" pitchFamily="34" charset="0"/>
              </a:rPr>
              <a:t>fiber</a:t>
            </a:r>
            <a:r>
              <a:rPr lang="en-IN" sz="2500" dirty="0">
                <a:latin typeface="Calibri" panose="020F0502020204030204" pitchFamily="34" charset="0"/>
                <a:cs typeface="Calibri" panose="020F0502020204030204" pitchFamily="34" charset="0"/>
              </a:rPr>
              <a:t>-optic endoscope to detect ulcers in the intestines.</a:t>
            </a:r>
          </a:p>
          <a:p>
            <a:pPr lvl="0"/>
            <a:r>
              <a:rPr lang="en-IN" sz="2500" dirty="0">
                <a:latin typeface="Calibri" panose="020F0502020204030204" pitchFamily="34" charset="0"/>
                <a:cs typeface="Calibri" panose="020F0502020204030204" pitchFamily="34" charset="0"/>
              </a:rPr>
              <a:t>The liver and lung diseases could be treated by using </a:t>
            </a:r>
            <a:r>
              <a:rPr lang="en-IN" sz="2500" dirty="0" smtClean="0">
                <a:latin typeface="Calibri" panose="020F0502020204030204" pitchFamily="34" charset="0"/>
                <a:cs typeface="Calibri" panose="020F0502020204030204" pitchFamily="34" charset="0"/>
              </a:rPr>
              <a:t>lasers.</a:t>
            </a:r>
          </a:p>
          <a:p>
            <a:pPr lvl="0"/>
            <a:r>
              <a:rPr lang="en-IN" sz="2500" dirty="0" smtClean="0">
                <a:latin typeface="Calibri" panose="020F0502020204030204" pitchFamily="34" charset="0"/>
                <a:cs typeface="Calibri" panose="020F0502020204030204" pitchFamily="34" charset="0"/>
              </a:rPr>
              <a:t>Lasers are used to study the internal structure of microorganisms and cells.</a:t>
            </a:r>
          </a:p>
          <a:p>
            <a:pPr lvl="0"/>
            <a:r>
              <a:rPr lang="en-IN" sz="2500" dirty="0" smtClean="0">
                <a:latin typeface="Calibri" panose="020F0502020204030204" pitchFamily="34" charset="0"/>
                <a:cs typeface="Calibri" panose="020F0502020204030204" pitchFamily="34" charset="0"/>
              </a:rPr>
              <a:t>Lasers </a:t>
            </a:r>
            <a:r>
              <a:rPr lang="en-IN" sz="2500" dirty="0">
                <a:latin typeface="Calibri" panose="020F0502020204030204" pitchFamily="34" charset="0"/>
                <a:cs typeface="Calibri" panose="020F0502020204030204" pitchFamily="34" charset="0"/>
              </a:rPr>
              <a:t>are used to produce chemical reactions.</a:t>
            </a:r>
          </a:p>
          <a:p>
            <a:pPr lvl="0"/>
            <a:r>
              <a:rPr lang="en-IN" sz="2500" dirty="0">
                <a:latin typeface="Calibri" panose="020F0502020204030204" pitchFamily="34" charset="0"/>
                <a:cs typeface="Calibri" panose="020F0502020204030204" pitchFamily="34" charset="0"/>
              </a:rPr>
              <a:t>Lasers are used to create plasma.</a:t>
            </a:r>
          </a:p>
          <a:p>
            <a:pPr marL="0" indent="0">
              <a:buNone/>
            </a:pPr>
            <a:endParaRPr lang="en-IN" dirty="0"/>
          </a:p>
        </p:txBody>
      </p:sp>
    </p:spTree>
    <p:extLst>
      <p:ext uri="{BB962C8B-B14F-4D97-AF65-F5344CB8AC3E}">
        <p14:creationId xmlns:p14="http://schemas.microsoft.com/office/powerpoint/2010/main" val="77478536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7467600" cy="563562"/>
          </a:xfrm>
        </p:spPr>
        <p:txBody>
          <a:bodyPr/>
          <a:lstStyle/>
          <a:p>
            <a:pPr algn="ctr"/>
            <a:r>
              <a:rPr lang="en-US" b="1" dirty="0" smtClean="0">
                <a:solidFill>
                  <a:srgbClr val="FF0000"/>
                </a:solidFill>
                <a:latin typeface="Calibri" panose="020F0502020204030204" pitchFamily="34" charset="0"/>
                <a:cs typeface="Calibri" panose="020F0502020204030204" pitchFamily="34" charset="0"/>
              </a:rPr>
              <a:t>Lasers in Medicine</a:t>
            </a:r>
            <a:endParaRPr lang="en-IN" b="1" dirty="0">
              <a:solidFill>
                <a:srgbClr val="FF0000"/>
              </a:solidFill>
              <a:latin typeface="Calibri" panose="020F0502020204030204" pitchFamily="34" charset="0"/>
              <a:cs typeface="Calibri" panose="020F0502020204030204" pitchFamily="34" charset="0"/>
            </a:endParaRPr>
          </a:p>
        </p:txBody>
      </p:sp>
      <p:sp>
        <p:nvSpPr>
          <p:cNvPr id="3" name="Content Placeholder 2"/>
          <p:cNvSpPr>
            <a:spLocks noGrp="1"/>
          </p:cNvSpPr>
          <p:nvPr>
            <p:ph sz="quarter" idx="1"/>
          </p:nvPr>
        </p:nvSpPr>
        <p:spPr>
          <a:xfrm>
            <a:off x="457200" y="762000"/>
            <a:ext cx="7467600" cy="5711952"/>
          </a:xfrm>
        </p:spPr>
        <p:txBody>
          <a:bodyPr/>
          <a:lstStyle/>
          <a:p>
            <a:pPr lvl="0" algn="just"/>
            <a:r>
              <a:rPr lang="en-IN" sz="2500" dirty="0" smtClean="0">
                <a:solidFill>
                  <a:srgbClr val="0000CC"/>
                </a:solidFill>
                <a:latin typeface="Calibri" panose="020F0502020204030204" pitchFamily="34" charset="0"/>
                <a:cs typeface="Calibri" panose="020F0502020204030204" pitchFamily="34" charset="0"/>
              </a:rPr>
              <a:t>Lasers </a:t>
            </a:r>
            <a:r>
              <a:rPr lang="en-IN" sz="2500" dirty="0">
                <a:solidFill>
                  <a:srgbClr val="0000CC"/>
                </a:solidFill>
                <a:latin typeface="Calibri" panose="020F0502020204030204" pitchFamily="34" charset="0"/>
                <a:cs typeface="Calibri" panose="020F0502020204030204" pitchFamily="34" charset="0"/>
              </a:rPr>
              <a:t>are used to remove </a:t>
            </a:r>
            <a:r>
              <a:rPr lang="en-IN" sz="2500" dirty="0" err="1">
                <a:solidFill>
                  <a:srgbClr val="0000CC"/>
                </a:solidFill>
                <a:latin typeface="Calibri" panose="020F0502020204030204" pitchFamily="34" charset="0"/>
                <a:cs typeface="Calibri" panose="020F0502020204030204" pitchFamily="34" charset="0"/>
              </a:rPr>
              <a:t>tumors</a:t>
            </a:r>
            <a:r>
              <a:rPr lang="en-IN" sz="2500" dirty="0">
                <a:solidFill>
                  <a:srgbClr val="0000CC"/>
                </a:solidFill>
                <a:latin typeface="Calibri" panose="020F0502020204030204" pitchFamily="34" charset="0"/>
                <a:cs typeface="Calibri" panose="020F0502020204030204" pitchFamily="34" charset="0"/>
              </a:rPr>
              <a:t> successfully</a:t>
            </a:r>
            <a:r>
              <a:rPr lang="en-IN" dirty="0">
                <a:solidFill>
                  <a:srgbClr val="0000CC"/>
                </a:solidFill>
              </a:rPr>
              <a:t>.</a:t>
            </a:r>
          </a:p>
          <a:p>
            <a:pPr lvl="0" algn="just"/>
            <a:r>
              <a:rPr lang="en-IN" dirty="0">
                <a:solidFill>
                  <a:srgbClr val="0000CC"/>
                </a:solidFill>
              </a:rPr>
              <a:t>Lasers are used to remove the caries or decayed portion of the teeth.</a:t>
            </a:r>
          </a:p>
          <a:p>
            <a:pPr lvl="0" algn="just"/>
            <a:r>
              <a:rPr lang="en-IN" dirty="0">
                <a:solidFill>
                  <a:srgbClr val="0000CC"/>
                </a:solidFill>
              </a:rPr>
              <a:t>Lasers are used in cosmetic treatments such as acne treatment, cellulite and hair removal</a:t>
            </a:r>
            <a:r>
              <a:rPr lang="en-IN" dirty="0" smtClean="0">
                <a:solidFill>
                  <a:srgbClr val="0000CC"/>
                </a:solidFill>
              </a:rPr>
              <a:t>.</a:t>
            </a:r>
          </a:p>
          <a:p>
            <a:pPr lvl="0" algn="just"/>
            <a:endParaRPr lang="en-IN" dirty="0" smtClean="0">
              <a:solidFill>
                <a:srgbClr val="0000CC"/>
              </a:solidFill>
            </a:endParaRPr>
          </a:p>
          <a:p>
            <a:pPr marL="0" indent="0" algn="just">
              <a:buNone/>
            </a:pPr>
            <a:endParaRPr lang="en-IN" dirty="0">
              <a:solidFill>
                <a:srgbClr val="0000CC"/>
              </a:solidFill>
            </a:endParaRPr>
          </a:p>
        </p:txBody>
      </p:sp>
    </p:spTree>
    <p:extLst>
      <p:ext uri="{BB962C8B-B14F-4D97-AF65-F5344CB8AC3E}">
        <p14:creationId xmlns:p14="http://schemas.microsoft.com/office/powerpoint/2010/main" val="18104875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7467600" cy="563562"/>
          </a:xfrm>
        </p:spPr>
        <p:txBody>
          <a:bodyPr/>
          <a:lstStyle/>
          <a:p>
            <a:pPr algn="ctr"/>
            <a:r>
              <a:rPr lang="en-US" b="1" dirty="0" smtClean="0">
                <a:solidFill>
                  <a:srgbClr val="FF0000"/>
                </a:solidFill>
                <a:latin typeface="Calibri" panose="020F0502020204030204" pitchFamily="34" charset="0"/>
                <a:cs typeface="Calibri" panose="020F0502020204030204" pitchFamily="34" charset="0"/>
              </a:rPr>
              <a:t>Types of Lasers in Medicine</a:t>
            </a:r>
            <a:endParaRPr lang="en-IN" b="1" dirty="0">
              <a:solidFill>
                <a:srgbClr val="FF0000"/>
              </a:solidFill>
              <a:latin typeface="Calibri" panose="020F0502020204030204" pitchFamily="34" charset="0"/>
              <a:cs typeface="Calibri" panose="020F0502020204030204" pitchFamily="34" charset="0"/>
            </a:endParaRPr>
          </a:p>
        </p:txBody>
      </p:sp>
      <p:sp>
        <p:nvSpPr>
          <p:cNvPr id="5" name="Rectangle 2"/>
          <p:cNvSpPr>
            <a:spLocks noGrp="1" noChangeArrowheads="1"/>
          </p:cNvSpPr>
          <p:nvPr>
            <p:ph sz="quarter" idx="1"/>
          </p:nvPr>
        </p:nvSpPr>
        <p:spPr bwMode="auto">
          <a:xfrm>
            <a:off x="457200" y="609600"/>
            <a:ext cx="8077200" cy="63427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63480" numCol="1" anchor="ctr"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effectLst/>
                <a:latin typeface="Calibri" panose="020F0502020204030204" pitchFamily="34" charset="0"/>
                <a:cs typeface="Calibri" panose="020F0502020204030204" pitchFamily="34" charset="0"/>
              </a:rPr>
              <a:t>The three types of lasers most often used in medical treatment are the:</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b="0" i="0" u="none" strike="noStrike" cap="none" normalizeH="0" baseline="0" dirty="0" smtClean="0">
                <a:ln>
                  <a:noFill/>
                </a:ln>
                <a:solidFill>
                  <a:srgbClr val="FF3300"/>
                </a:solidFill>
                <a:effectLst/>
                <a:latin typeface="Calibri" panose="020F0502020204030204" pitchFamily="34" charset="0"/>
                <a:cs typeface="Calibri" panose="020F0502020204030204" pitchFamily="34" charset="0"/>
              </a:rPr>
              <a:t>Carbon dioxide (CO</a:t>
            </a:r>
            <a:r>
              <a:rPr kumimoji="0" lang="en-US" b="0" i="0" u="none" strike="noStrike" cap="none" normalizeH="0" baseline="-30000" dirty="0" smtClean="0">
                <a:ln>
                  <a:noFill/>
                </a:ln>
                <a:solidFill>
                  <a:srgbClr val="FF3300"/>
                </a:solidFill>
                <a:effectLst/>
                <a:latin typeface="Calibri" panose="020F0502020204030204" pitchFamily="34" charset="0"/>
                <a:cs typeface="Calibri" panose="020F0502020204030204" pitchFamily="34" charset="0"/>
              </a:rPr>
              <a:t>2</a:t>
            </a:r>
            <a:r>
              <a:rPr kumimoji="0" lang="en-US" b="0" i="0" u="none" strike="noStrike" cap="none" normalizeH="0" baseline="0" dirty="0" smtClean="0">
                <a:ln>
                  <a:noFill/>
                </a:ln>
                <a:solidFill>
                  <a:srgbClr val="FF3300"/>
                </a:solidFill>
                <a:effectLst/>
                <a:latin typeface="Calibri" panose="020F0502020204030204" pitchFamily="34" charset="0"/>
                <a:cs typeface="Calibri" panose="020F0502020204030204" pitchFamily="34" charset="0"/>
              </a:rPr>
              <a:t>) laser. Primarily a surgical tool, this device converts light energy to heat strong enough to minimize bleeding, while cutting through or vaporizes tissue</a:t>
            </a:r>
            <a:r>
              <a:rPr kumimoji="0" lang="en-US" b="0" i="0" u="none" strike="noStrike" cap="none" normalizeH="0" baseline="0" dirty="0" smtClean="0">
                <a:ln>
                  <a:noFill/>
                </a:ln>
                <a:effectLst/>
                <a:latin typeface="Calibri" panose="020F0502020204030204" pitchFamily="34" charset="0"/>
                <a:cs typeface="Calibri" panose="020F0502020204030204" pitchFamily="34" charset="0"/>
              </a:rPr>
              <a: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b="0" i="0" u="none" strike="noStrike" cap="none" normalizeH="0" baseline="0" dirty="0" smtClean="0">
                <a:ln>
                  <a:noFill/>
                </a:ln>
                <a:solidFill>
                  <a:srgbClr val="0000CC"/>
                </a:solidFill>
                <a:effectLst/>
                <a:latin typeface="Calibri" panose="020F0502020204030204" pitchFamily="34" charset="0"/>
                <a:cs typeface="Calibri" panose="020F0502020204030204" pitchFamily="34" charset="0"/>
              </a:rPr>
              <a:t>Neodymium: yttrium-aluminum-garnet (</a:t>
            </a:r>
            <a:r>
              <a:rPr kumimoji="0" lang="en-US" b="0" i="0" u="none" strike="noStrike" cap="none" normalizeH="0" baseline="0" dirty="0" err="1" smtClean="0">
                <a:ln>
                  <a:noFill/>
                </a:ln>
                <a:solidFill>
                  <a:srgbClr val="0000CC"/>
                </a:solidFill>
                <a:effectLst/>
                <a:latin typeface="Calibri" panose="020F0502020204030204" pitchFamily="34" charset="0"/>
                <a:cs typeface="Calibri" panose="020F0502020204030204" pitchFamily="34" charset="0"/>
              </a:rPr>
              <a:t>Nd:YAG</a:t>
            </a:r>
            <a:r>
              <a:rPr kumimoji="0" lang="en-US" b="0" i="0" u="none" strike="noStrike" cap="none" normalizeH="0" baseline="0" dirty="0" smtClean="0">
                <a:ln>
                  <a:noFill/>
                </a:ln>
                <a:solidFill>
                  <a:srgbClr val="0000CC"/>
                </a:solidFill>
                <a:effectLst/>
                <a:latin typeface="Calibri" panose="020F0502020204030204" pitchFamily="34" charset="0"/>
                <a:cs typeface="Calibri" panose="020F0502020204030204" pitchFamily="34" charset="0"/>
              </a:rPr>
              <a:t>) laser. Capable of penetrating tissue more deeply than other lasers, the </a:t>
            </a:r>
            <a:r>
              <a:rPr kumimoji="0" lang="en-US" b="0" i="0" u="none" strike="noStrike" cap="none" normalizeH="0" baseline="0" dirty="0" err="1" smtClean="0">
                <a:ln>
                  <a:noFill/>
                </a:ln>
                <a:solidFill>
                  <a:srgbClr val="0000CC"/>
                </a:solidFill>
                <a:effectLst/>
                <a:latin typeface="Calibri" panose="020F0502020204030204" pitchFamily="34" charset="0"/>
                <a:cs typeface="Calibri" panose="020F0502020204030204" pitchFamily="34" charset="0"/>
              </a:rPr>
              <a:t>Nd:YAG</a:t>
            </a:r>
            <a:r>
              <a:rPr kumimoji="0" lang="en-US" b="0" i="0" u="none" strike="noStrike" cap="none" normalizeH="0" baseline="0" dirty="0" smtClean="0">
                <a:ln>
                  <a:noFill/>
                </a:ln>
                <a:solidFill>
                  <a:srgbClr val="0000CC"/>
                </a:solidFill>
                <a:effectLst/>
                <a:latin typeface="Calibri" panose="020F0502020204030204" pitchFamily="34" charset="0"/>
                <a:cs typeface="Calibri" panose="020F0502020204030204" pitchFamily="34" charset="0"/>
              </a:rPr>
              <a:t> laser enables blood to clot quickly, allowing surgeons to see and can enable surgeons to see and touch body parts that could otherwise be reached only through open (invasive) surgery.</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b="1" i="0" u="none" strike="noStrike" cap="none" normalizeH="0" baseline="0" dirty="0" smtClean="0">
                <a:ln>
                  <a:noFill/>
                </a:ln>
                <a:solidFill>
                  <a:srgbClr val="FF66CC"/>
                </a:solidFill>
                <a:effectLst/>
                <a:latin typeface="Calibri" panose="020F0502020204030204" pitchFamily="34" charset="0"/>
                <a:cs typeface="Calibri" panose="020F0502020204030204" pitchFamily="34" charset="0"/>
              </a:rPr>
              <a:t>Argon laser. This laser provides the limited penetration needed for eye surgery and superficial skin disorders. In a special procedure known as photodynamic therapy (PDT), this laser uses light-sensitive dyes to shrink or dissolve tumors.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b="1" i="0" u="none" strike="noStrike" cap="none" normalizeH="0" baseline="0" dirty="0" smtClean="0">
                <a:ln>
                  <a:noFill/>
                </a:ln>
                <a:solidFill>
                  <a:srgbClr val="FF66CC"/>
                </a:solidFill>
                <a:effectLst/>
                <a:latin typeface="Calibri" panose="020F0502020204030204" pitchFamily="34" charset="0"/>
                <a:cs typeface="Calibri" panose="020F0502020204030204" pitchFamily="34" charset="0"/>
              </a:rPr>
              <a:t/>
            </a:r>
            <a:br>
              <a:rPr kumimoji="0" lang="en-US" b="1" i="0" u="none" strike="noStrike" cap="none" normalizeH="0" baseline="0" dirty="0" smtClean="0">
                <a:ln>
                  <a:noFill/>
                </a:ln>
                <a:solidFill>
                  <a:srgbClr val="FF66CC"/>
                </a:solidFill>
                <a:effectLst/>
                <a:latin typeface="Calibri" panose="020F0502020204030204" pitchFamily="34" charset="0"/>
                <a:cs typeface="Calibri" panose="020F0502020204030204" pitchFamily="34" charset="0"/>
              </a:rPr>
            </a:br>
            <a:endParaRPr kumimoji="0" lang="en-US" b="1" i="0" u="none" strike="noStrike" cap="none" normalizeH="0" baseline="0" dirty="0" smtClean="0">
              <a:ln>
                <a:noFill/>
              </a:ln>
              <a:solidFill>
                <a:srgbClr val="FF66CC"/>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4935971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487362"/>
          </a:xfrm>
        </p:spPr>
        <p:txBody>
          <a:bodyPr>
            <a:normAutofit fontScale="90000"/>
          </a:bodyPr>
          <a:lstStyle/>
          <a:p>
            <a:pPr algn="ctr"/>
            <a:r>
              <a:rPr lang="en-US" b="1" dirty="0" smtClean="0">
                <a:solidFill>
                  <a:srgbClr val="0000CC"/>
                </a:solidFill>
              </a:rPr>
              <a:t>Laser Surgery</a:t>
            </a:r>
            <a:endParaRPr lang="en-IN" b="1" dirty="0">
              <a:solidFill>
                <a:srgbClr val="0000CC"/>
              </a:solidFill>
            </a:endParaRPr>
          </a:p>
        </p:txBody>
      </p:sp>
      <p:sp>
        <p:nvSpPr>
          <p:cNvPr id="3" name="Content Placeholder 2"/>
          <p:cNvSpPr>
            <a:spLocks noGrp="1"/>
          </p:cNvSpPr>
          <p:nvPr>
            <p:ph sz="quarter" idx="1"/>
          </p:nvPr>
        </p:nvSpPr>
        <p:spPr>
          <a:xfrm>
            <a:off x="457200" y="762000"/>
            <a:ext cx="7924800" cy="5711952"/>
          </a:xfrm>
        </p:spPr>
        <p:txBody>
          <a:bodyPr/>
          <a:lstStyle/>
          <a:p>
            <a:pPr algn="just"/>
            <a:r>
              <a:rPr lang="en-US" dirty="0">
                <a:latin typeface="Calibri" panose="020F0502020204030204" pitchFamily="34" charset="0"/>
                <a:cs typeface="Calibri" panose="020F0502020204030204" pitchFamily="34" charset="0"/>
              </a:rPr>
              <a:t>Different types of lasers are used for different types of surgeries. For example, a CO2 laser is used to make small cuts for making shallow cuts for treating superficial cancers like </a:t>
            </a:r>
            <a:r>
              <a:rPr lang="en-US" b="1" i="1" dirty="0">
                <a:latin typeface="Calibri" panose="020F0502020204030204" pitchFamily="34" charset="0"/>
                <a:cs typeface="Calibri" panose="020F0502020204030204" pitchFamily="34" charset="0"/>
                <a:hlinkClick r:id="rId2"/>
              </a:rPr>
              <a:t>skin cancer</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hlinkClick r:id="rId3"/>
              </a:rPr>
              <a:t>Nd</a:t>
            </a:r>
            <a:r>
              <a:rPr lang="en-US" dirty="0">
                <a:latin typeface="Calibri" panose="020F0502020204030204" pitchFamily="34" charset="0"/>
                <a:cs typeface="Calibri" panose="020F0502020204030204" pitchFamily="34" charset="0"/>
                <a:hlinkClick r:id="rId3"/>
              </a:rPr>
              <a:t>: YAG lasers</a:t>
            </a:r>
            <a:r>
              <a:rPr lang="en-US" dirty="0">
                <a:latin typeface="Calibri" panose="020F0502020204030204" pitchFamily="34" charset="0"/>
                <a:cs typeface="Calibri" panose="020F0502020204030204" pitchFamily="34" charset="0"/>
              </a:rPr>
              <a:t> are to treat throat cancers. They can penetrate deeper into the tissues and can clot the blood quickly. Laser-Induced Interstitial Thermotherapy (</a:t>
            </a:r>
            <a:r>
              <a:rPr lang="en-US" dirty="0">
                <a:latin typeface="Calibri" panose="020F0502020204030204" pitchFamily="34" charset="0"/>
                <a:cs typeface="Calibri" panose="020F0502020204030204" pitchFamily="34" charset="0"/>
                <a:hlinkClick r:id="rId4"/>
              </a:rPr>
              <a:t>LITT</a:t>
            </a:r>
            <a:r>
              <a:rPr lang="en-US" dirty="0">
                <a:latin typeface="Calibri" panose="020F0502020204030204" pitchFamily="34" charset="0"/>
                <a:cs typeface="Calibri" panose="020F0502020204030204" pitchFamily="34" charset="0"/>
              </a:rPr>
              <a:t>) involves the usage of lasers for heating certain areas of the body. The heat results in shrinkage, damaging and destroying of the tumor. Argon lasers pass through the superficial layers only and are used in Photodynamic therapy (PDT) to activate chemicals in cancer cells.</a:t>
            </a:r>
          </a:p>
          <a:p>
            <a:endParaRPr lang="en-IN" dirty="0"/>
          </a:p>
        </p:txBody>
      </p:sp>
    </p:spTree>
    <p:extLst>
      <p:ext uri="{BB962C8B-B14F-4D97-AF65-F5344CB8AC3E}">
        <p14:creationId xmlns:p14="http://schemas.microsoft.com/office/powerpoint/2010/main" val="391249696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487362"/>
          </a:xfrm>
        </p:spPr>
        <p:txBody>
          <a:bodyPr>
            <a:normAutofit fontScale="90000"/>
          </a:bodyPr>
          <a:lstStyle/>
          <a:p>
            <a:pPr algn="ctr"/>
            <a:r>
              <a:rPr lang="en-US" b="1" dirty="0" smtClean="0">
                <a:solidFill>
                  <a:srgbClr val="0000CC"/>
                </a:solidFill>
              </a:rPr>
              <a:t>Laser Surgery</a:t>
            </a:r>
            <a:endParaRPr lang="en-IN" b="1" dirty="0">
              <a:solidFill>
                <a:srgbClr val="0000CC"/>
              </a:solidFill>
            </a:endParaRPr>
          </a:p>
        </p:txBody>
      </p:sp>
      <p:sp>
        <p:nvSpPr>
          <p:cNvPr id="3" name="Content Placeholder 2"/>
          <p:cNvSpPr>
            <a:spLocks noGrp="1"/>
          </p:cNvSpPr>
          <p:nvPr>
            <p:ph sz="quarter" idx="1"/>
          </p:nvPr>
        </p:nvSpPr>
        <p:spPr>
          <a:xfrm>
            <a:off x="304800" y="762000"/>
            <a:ext cx="8229600" cy="5711952"/>
          </a:xfrm>
        </p:spPr>
        <p:txBody>
          <a:bodyPr/>
          <a:lstStyle/>
          <a:p>
            <a:pPr algn="just"/>
            <a:r>
              <a:rPr lang="en-US" b="1" dirty="0">
                <a:solidFill>
                  <a:srgbClr val="00CC00"/>
                </a:solidFill>
                <a:latin typeface="Calibri" panose="020F0502020204030204" pitchFamily="34" charset="0"/>
                <a:cs typeface="Calibri" panose="020F0502020204030204" pitchFamily="34" charset="0"/>
              </a:rPr>
              <a:t>Laser surgery is often called as ‘bloodless surgery’ because it involves very minimal bleeding than conventional surgery. It often takes less time. It has very high accuracy and requires a smaller incision. The heat generated from the laser keeps the site free from germs and requires less recovery time.</a:t>
            </a:r>
          </a:p>
          <a:p>
            <a:pPr algn="just"/>
            <a:r>
              <a:rPr lang="en-US" b="1" dirty="0">
                <a:solidFill>
                  <a:srgbClr val="00CC00"/>
                </a:solidFill>
                <a:latin typeface="Calibri" panose="020F0502020204030204" pitchFamily="34" charset="0"/>
                <a:cs typeface="Calibri" panose="020F0502020204030204" pitchFamily="34" charset="0"/>
              </a:rPr>
              <a:t>The risks involved in laser surgery include hemorrhage, infection, perforation of organ and tissues. The intended effects may not be permanent and repeated sessions of laser operations may be required</a:t>
            </a:r>
            <a:r>
              <a:rPr lang="en-US" b="1" dirty="0" smtClean="0">
                <a:solidFill>
                  <a:srgbClr val="00CC00"/>
                </a:solidFill>
                <a:latin typeface="Calibri" panose="020F0502020204030204" pitchFamily="34" charset="0"/>
                <a:cs typeface="Calibri" panose="020F0502020204030204" pitchFamily="34" charset="0"/>
              </a:rPr>
              <a:t>.</a:t>
            </a:r>
          </a:p>
          <a:p>
            <a:pPr marL="0" indent="0" algn="just">
              <a:buNone/>
            </a:pPr>
            <a:r>
              <a:rPr lang="en-US" b="1" u="sng" dirty="0" smtClean="0">
                <a:solidFill>
                  <a:srgbClr val="FF0000"/>
                </a:solidFill>
                <a:latin typeface="Calibri" panose="020F0502020204030204" pitchFamily="34" charset="0"/>
                <a:cs typeface="Calibri" panose="020F0502020204030204" pitchFamily="34" charset="0"/>
              </a:rPr>
              <a:t>Advantages of laser surgery</a:t>
            </a:r>
          </a:p>
          <a:p>
            <a:pPr algn="just"/>
            <a:r>
              <a:rPr lang="en-US" dirty="0" smtClean="0">
                <a:latin typeface="Calibri" panose="020F0502020204030204" pitchFamily="34" charset="0"/>
                <a:cs typeface="Calibri" panose="020F0502020204030204" pitchFamily="34" charset="0"/>
              </a:rPr>
              <a:t>Sealing </a:t>
            </a:r>
            <a:r>
              <a:rPr lang="en-US" dirty="0">
                <a:latin typeface="Calibri" panose="020F0502020204030204" pitchFamily="34" charset="0"/>
                <a:cs typeface="Calibri" panose="020F0502020204030204" pitchFamily="34" charset="0"/>
              </a:rPr>
              <a:t>off blood vessels and nerves reduces bleeding, swelling, scarring, pain, and the length of the recovery period.</a:t>
            </a:r>
            <a:br>
              <a:rPr lang="en-US" dirty="0">
                <a:latin typeface="Calibri" panose="020F0502020204030204" pitchFamily="34" charset="0"/>
                <a:cs typeface="Calibri" panose="020F0502020204030204" pitchFamily="34" charset="0"/>
              </a:rPr>
            </a:br>
            <a:r>
              <a:rPr lang="en-US" dirty="0">
                <a:latin typeface="Calibri" panose="020F0502020204030204" pitchFamily="34" charset="0"/>
                <a:cs typeface="Calibri" panose="020F0502020204030204" pitchFamily="34" charset="0"/>
              </a:rPr>
              <a:t/>
            </a:r>
            <a:br>
              <a:rPr lang="en-US" dirty="0">
                <a:latin typeface="Calibri" panose="020F0502020204030204" pitchFamily="34" charset="0"/>
                <a:cs typeface="Calibri" panose="020F0502020204030204" pitchFamily="34" charset="0"/>
              </a:rPr>
            </a:br>
            <a:endParaRPr lang="en-US" b="1" dirty="0">
              <a:solidFill>
                <a:srgbClr val="00CC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837510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7E6B0C6-3428-2D43-5AB9-6A30FEF2A4B5}"/>
              </a:ext>
            </a:extLst>
          </p:cNvPr>
          <p:cNvSpPr>
            <a:spLocks noGrp="1"/>
          </p:cNvSpPr>
          <p:nvPr>
            <p:ph type="title"/>
          </p:nvPr>
        </p:nvSpPr>
        <p:spPr>
          <a:xfrm>
            <a:off x="457200" y="274638"/>
            <a:ext cx="7467600" cy="563562"/>
          </a:xfrm>
        </p:spPr>
        <p:txBody>
          <a:bodyPr/>
          <a:lstStyle/>
          <a:p>
            <a:pPr algn="ctr">
              <a:defRPr/>
            </a:pPr>
            <a:r>
              <a:rPr lang="en-US" sz="2400" b="1" dirty="0">
                <a:solidFill>
                  <a:srgbClr val="00B050"/>
                </a:solidFill>
              </a:rPr>
              <a:t>APPLICATIONS OF LASER IN INDUSTRY</a:t>
            </a:r>
            <a:endParaRPr lang="en-IN" sz="2400" b="1" dirty="0">
              <a:solidFill>
                <a:srgbClr val="00B050"/>
              </a:solidFill>
            </a:endParaRPr>
          </a:p>
        </p:txBody>
      </p:sp>
      <p:sp>
        <p:nvSpPr>
          <p:cNvPr id="3" name="Content Placeholder 2">
            <a:extLst>
              <a:ext uri="{FF2B5EF4-FFF2-40B4-BE49-F238E27FC236}">
                <a16:creationId xmlns:a16="http://schemas.microsoft.com/office/drawing/2014/main" xmlns="" id="{9D09733D-6B8C-2581-36C9-31E619FC8A35}"/>
              </a:ext>
            </a:extLst>
          </p:cNvPr>
          <p:cNvSpPr>
            <a:spLocks noGrp="1"/>
          </p:cNvSpPr>
          <p:nvPr>
            <p:ph sz="quarter" idx="1"/>
          </p:nvPr>
        </p:nvSpPr>
        <p:spPr>
          <a:xfrm>
            <a:off x="457200" y="838200"/>
            <a:ext cx="7950200" cy="5635625"/>
          </a:xfrm>
        </p:spPr>
        <p:txBody>
          <a:bodyPr/>
          <a:lstStyle/>
          <a:p>
            <a:pPr marL="0" indent="0" algn="just">
              <a:buFont typeface="Wingdings" panose="05000000000000000000" pitchFamily="2" charset="2"/>
              <a:buNone/>
              <a:defRPr/>
            </a:pPr>
            <a:r>
              <a:rPr lang="en-US" sz="2800" b="1" dirty="0"/>
              <a:t>Industrial Applications</a:t>
            </a:r>
          </a:p>
          <a:p>
            <a:pPr marL="0" indent="0" algn="just">
              <a:buFont typeface="Wingdings" panose="05000000000000000000" pitchFamily="2" charset="2"/>
              <a:buNone/>
              <a:defRPr/>
            </a:pPr>
            <a:r>
              <a:rPr lang="en-US" sz="2800" b="1" dirty="0">
                <a:solidFill>
                  <a:srgbClr val="FF0000"/>
                </a:solidFill>
              </a:rPr>
              <a:t>Due to high intense output of laser, it is very useful many industrial applications.</a:t>
            </a:r>
          </a:p>
          <a:p>
            <a:pPr marL="457200" indent="-457200" algn="just">
              <a:buFont typeface="Wingdings" panose="05000000000000000000" pitchFamily="2" charset="2"/>
              <a:buAutoNum type="arabicPeriod"/>
              <a:defRPr/>
            </a:pPr>
            <a:r>
              <a:rPr lang="en-US" sz="2800" b="1" dirty="0">
                <a:solidFill>
                  <a:srgbClr val="FF0000"/>
                </a:solidFill>
              </a:rPr>
              <a:t>Welding</a:t>
            </a:r>
          </a:p>
          <a:p>
            <a:pPr marL="457200" indent="-457200" algn="just">
              <a:buFont typeface="Wingdings" panose="05000000000000000000" pitchFamily="2" charset="2"/>
              <a:buAutoNum type="arabicPeriod"/>
              <a:defRPr/>
            </a:pPr>
            <a:r>
              <a:rPr lang="en-US" sz="2800" b="1" dirty="0">
                <a:solidFill>
                  <a:srgbClr val="FF0000"/>
                </a:solidFill>
              </a:rPr>
              <a:t>Drilling</a:t>
            </a:r>
          </a:p>
          <a:p>
            <a:pPr marL="457200" indent="-457200" algn="just">
              <a:buFont typeface="Wingdings" panose="05000000000000000000" pitchFamily="2" charset="2"/>
              <a:buAutoNum type="arabicPeriod"/>
              <a:defRPr/>
            </a:pPr>
            <a:r>
              <a:rPr lang="en-US" sz="2800" b="1" dirty="0">
                <a:solidFill>
                  <a:srgbClr val="FF0000"/>
                </a:solidFill>
              </a:rPr>
              <a:t>Heat treatment for hardening</a:t>
            </a:r>
          </a:p>
          <a:p>
            <a:pPr marL="457200" indent="-457200" algn="just">
              <a:buFont typeface="Wingdings" panose="05000000000000000000" pitchFamily="2" charset="2"/>
              <a:buAutoNum type="arabicPeriod"/>
              <a:defRPr/>
            </a:pPr>
            <a:r>
              <a:rPr lang="en-US" sz="2800" b="1" dirty="0">
                <a:solidFill>
                  <a:srgbClr val="FF0000"/>
                </a:solidFill>
              </a:rPr>
              <a:t>Cutting</a:t>
            </a:r>
          </a:p>
          <a:p>
            <a:pPr marL="457200" indent="-457200" algn="just">
              <a:buFont typeface="Wingdings" panose="05000000000000000000" pitchFamily="2" charset="2"/>
              <a:buAutoNum type="arabicPeriod"/>
              <a:defRPr/>
            </a:pPr>
            <a:r>
              <a:rPr lang="en-US" sz="2800" b="1" dirty="0">
                <a:solidFill>
                  <a:srgbClr val="FF0000"/>
                </a:solidFill>
              </a:rPr>
              <a:t>Holography</a:t>
            </a:r>
          </a:p>
          <a:p>
            <a:pPr marL="457200" indent="-457200" algn="just">
              <a:buFont typeface="Wingdings" panose="05000000000000000000" pitchFamily="2" charset="2"/>
              <a:buAutoNum type="arabicPeriod"/>
              <a:defRPr/>
            </a:pPr>
            <a:r>
              <a:rPr lang="en-US" sz="2800" b="1" dirty="0">
                <a:solidFill>
                  <a:srgbClr val="FF0000"/>
                </a:solidFill>
              </a:rPr>
              <a:t>Electronics industry</a:t>
            </a:r>
          </a:p>
          <a:p>
            <a:pPr marL="457200" indent="-457200" algn="just">
              <a:buFont typeface="Wingdings" panose="05000000000000000000" pitchFamily="2" charset="2"/>
              <a:buAutoNum type="arabicPeriod"/>
              <a:defRPr/>
            </a:pPr>
            <a:r>
              <a:rPr lang="en-US" sz="2800" b="1" dirty="0">
                <a:solidFill>
                  <a:srgbClr val="FF0000"/>
                </a:solidFill>
              </a:rPr>
              <a:t>Measurement of atmospheric pollutants</a:t>
            </a:r>
          </a:p>
          <a:p>
            <a:pPr marL="457200" indent="-457200" algn="just">
              <a:buFont typeface="Wingdings" panose="05000000000000000000" pitchFamily="2" charset="2"/>
              <a:buAutoNum type="arabicPeriod"/>
              <a:defRPr/>
            </a:pPr>
            <a:endParaRPr lang="en-US" sz="2800" b="1" dirty="0">
              <a:solidFill>
                <a:srgbClr val="FF0000"/>
              </a:solidFill>
            </a:endParaRPr>
          </a:p>
          <a:p>
            <a:pPr marL="457200" indent="-457200" algn="just">
              <a:buFont typeface="Wingdings" panose="05000000000000000000" pitchFamily="2" charset="2"/>
              <a:buAutoNum type="arabicPeriod"/>
              <a:defRPr/>
            </a:pPr>
            <a:endParaRPr lang="en-US" sz="2800" dirty="0"/>
          </a:p>
          <a:p>
            <a:pPr marL="0" indent="0" algn="just">
              <a:buFont typeface="Wingdings" panose="05000000000000000000" pitchFamily="2" charset="2"/>
              <a:buNone/>
              <a:defRPr/>
            </a:pPr>
            <a:endParaRPr lang="en-IN"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15962"/>
          </a:xfrm>
        </p:spPr>
        <p:txBody>
          <a:bodyPr/>
          <a:lstStyle/>
          <a:p>
            <a:pPr algn="ctr"/>
            <a:r>
              <a:rPr lang="en-US" b="1" dirty="0" smtClean="0">
                <a:solidFill>
                  <a:srgbClr val="FF0000"/>
                </a:solidFill>
              </a:rPr>
              <a:t>Industry applications</a:t>
            </a:r>
            <a:endParaRPr lang="en-IN" b="1" dirty="0">
              <a:solidFill>
                <a:srgbClr val="FF0000"/>
              </a:solidFill>
            </a:endParaRPr>
          </a:p>
        </p:txBody>
      </p:sp>
      <p:pic>
        <p:nvPicPr>
          <p:cNvPr id="4" name="Content Placeholder 3"/>
          <p:cNvPicPr>
            <a:picLocks noGrp="1" noChangeAspect="1"/>
          </p:cNvPicPr>
          <p:nvPr>
            <p:ph sz="quarter" idx="1"/>
          </p:nvPr>
        </p:nvPicPr>
        <p:blipFill>
          <a:blip r:embed="rId2"/>
          <a:stretch>
            <a:fillRect/>
          </a:stretch>
        </p:blipFill>
        <p:spPr>
          <a:xfrm>
            <a:off x="914400" y="1143000"/>
            <a:ext cx="7086600" cy="5488854"/>
          </a:xfrm>
          <a:prstGeom prst="rect">
            <a:avLst/>
          </a:prstGeom>
        </p:spPr>
      </p:pic>
    </p:spTree>
    <p:extLst>
      <p:ext uri="{BB962C8B-B14F-4D97-AF65-F5344CB8AC3E}">
        <p14:creationId xmlns:p14="http://schemas.microsoft.com/office/powerpoint/2010/main" val="345888112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467" name="Picture 2" descr="Types of Lasers in Manufacturing | North Slope Chillers">
            <a:extLst>
              <a:ext uri="{FF2B5EF4-FFF2-40B4-BE49-F238E27FC236}">
                <a16:creationId xmlns:a16="http://schemas.microsoft.com/office/drawing/2014/main" xmlns="" id="{AD595A02-E5FD-D99A-7DB5-B211BD37FCF2}"/>
              </a:ext>
            </a:extLst>
          </p:cNvPr>
          <p:cNvPicPr>
            <a:picLocks noGrp="1" noChangeAspect="1" noChangeArrowheads="1"/>
          </p:cNvPicPr>
          <p:nvPr>
            <p:ph sz="quarter" idx="1"/>
          </p:nvPr>
        </p:nvPicPr>
        <p:blipFill>
          <a:blip r:embed="rId2" cstate="print">
            <a:extLst>
              <a:ext uri="{28A0092B-C50C-407E-A947-70E740481C1C}">
                <a14:useLocalDpi xmlns:a14="http://schemas.microsoft.com/office/drawing/2010/main" val="0"/>
              </a:ext>
            </a:extLst>
          </a:blip>
          <a:srcRect/>
          <a:stretch>
            <a:fillRect/>
          </a:stretch>
        </p:blipFill>
        <p:spPr>
          <a:xfrm>
            <a:off x="371475" y="381000"/>
            <a:ext cx="8035925" cy="6172200"/>
          </a:xfrm>
          <a:noFill/>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2" name="Content Placeholder 4">
            <a:extLst>
              <a:ext uri="{FF2B5EF4-FFF2-40B4-BE49-F238E27FC236}">
                <a16:creationId xmlns:a16="http://schemas.microsoft.com/office/drawing/2014/main" xmlns="" id="{9DC57D39-5CC7-41A4-4F92-B641A7588036}"/>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457200" y="990600"/>
            <a:ext cx="8077200" cy="4038600"/>
          </a:xfr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AA039C6-27D7-0B44-8300-F6D686B73AF8}"/>
              </a:ext>
            </a:extLst>
          </p:cNvPr>
          <p:cNvSpPr>
            <a:spLocks noGrp="1"/>
          </p:cNvSpPr>
          <p:nvPr>
            <p:ph type="title"/>
          </p:nvPr>
        </p:nvSpPr>
        <p:spPr>
          <a:xfrm>
            <a:off x="457200" y="152400"/>
            <a:ext cx="7467600" cy="838200"/>
          </a:xfrm>
        </p:spPr>
        <p:txBody>
          <a:bodyPr>
            <a:normAutofit fontScale="90000"/>
          </a:bodyPr>
          <a:lstStyle/>
          <a:p>
            <a:pPr algn="just">
              <a:defRPr/>
            </a:pPr>
            <a:r>
              <a:rPr lang="en-US" b="1" dirty="0">
                <a:solidFill>
                  <a:srgbClr val="0000CC"/>
                </a:solidFill>
              </a:rPr>
              <a:t>Construction and working of LASER: Subheadings</a:t>
            </a:r>
            <a:endParaRPr lang="en-IN" b="1" dirty="0">
              <a:solidFill>
                <a:srgbClr val="0000CC"/>
              </a:solidFill>
            </a:endParaRPr>
          </a:p>
        </p:txBody>
      </p:sp>
      <p:sp>
        <p:nvSpPr>
          <p:cNvPr id="15363" name="Content Placeholder 2">
            <a:extLst>
              <a:ext uri="{FF2B5EF4-FFF2-40B4-BE49-F238E27FC236}">
                <a16:creationId xmlns:a16="http://schemas.microsoft.com/office/drawing/2014/main" xmlns="" id="{CD7A63CF-88EE-076E-A5FD-092ECB4FF659}"/>
              </a:ext>
            </a:extLst>
          </p:cNvPr>
          <p:cNvSpPr>
            <a:spLocks noGrp="1"/>
          </p:cNvSpPr>
          <p:nvPr>
            <p:ph sz="quarter" idx="1"/>
          </p:nvPr>
        </p:nvSpPr>
        <p:spPr>
          <a:xfrm>
            <a:off x="457200" y="1219200"/>
            <a:ext cx="8077200" cy="5181600"/>
          </a:xfrm>
        </p:spPr>
        <p:txBody>
          <a:bodyPr/>
          <a:lstStyle/>
          <a:p>
            <a:pPr marL="457200" indent="-457200">
              <a:buFont typeface="Wingdings" panose="05000000000000000000" pitchFamily="2" charset="2"/>
              <a:buAutoNum type="arabicPeriod"/>
            </a:pPr>
            <a:r>
              <a:rPr lang="en-US" altLang="en-US" sz="2800" b="1">
                <a:solidFill>
                  <a:srgbClr val="FF0066"/>
                </a:solidFill>
              </a:rPr>
              <a:t>Principle</a:t>
            </a:r>
          </a:p>
          <a:p>
            <a:pPr marL="457200" indent="-457200">
              <a:buFont typeface="Wingdings" panose="05000000000000000000" pitchFamily="2" charset="2"/>
              <a:buAutoNum type="arabicPeriod"/>
            </a:pPr>
            <a:r>
              <a:rPr lang="en-US" altLang="en-US" sz="2800" b="1">
                <a:solidFill>
                  <a:srgbClr val="FF0066"/>
                </a:solidFill>
              </a:rPr>
              <a:t>Construction-Experimental Set up</a:t>
            </a:r>
          </a:p>
          <a:p>
            <a:pPr marL="457200" indent="-457200">
              <a:buFont typeface="Wingdings" panose="05000000000000000000" pitchFamily="2" charset="2"/>
              <a:buAutoNum type="arabicPeriod"/>
            </a:pPr>
            <a:r>
              <a:rPr lang="en-US" altLang="en-US" sz="2800" b="1">
                <a:solidFill>
                  <a:srgbClr val="FF0066"/>
                </a:solidFill>
              </a:rPr>
              <a:t>Working- Energy level diagram</a:t>
            </a:r>
          </a:p>
          <a:p>
            <a:pPr marL="457200" indent="-457200">
              <a:buFont typeface="Wingdings" panose="05000000000000000000" pitchFamily="2" charset="2"/>
              <a:buAutoNum type="arabicPeriod"/>
            </a:pPr>
            <a:r>
              <a:rPr lang="en-US" altLang="en-US" sz="2800" b="1">
                <a:solidFill>
                  <a:srgbClr val="FF0066"/>
                </a:solidFill>
              </a:rPr>
              <a:t>Characteristics- </a:t>
            </a:r>
            <a:r>
              <a:rPr lang="en-US" altLang="en-US" sz="2800" b="1">
                <a:solidFill>
                  <a:srgbClr val="0000CC"/>
                </a:solidFill>
              </a:rPr>
              <a:t>Type, Pumping source &amp; method, active medium, active centre, optical resonator, Nature of light , Power of output, Output wavelength of laser</a:t>
            </a:r>
          </a:p>
          <a:p>
            <a:pPr marL="457200" indent="-457200">
              <a:buFont typeface="Wingdings" panose="05000000000000000000" pitchFamily="2" charset="2"/>
              <a:buAutoNum type="arabicPeriod"/>
            </a:pPr>
            <a:r>
              <a:rPr lang="en-US" altLang="en-US" sz="2800" b="1">
                <a:solidFill>
                  <a:srgbClr val="FF0066"/>
                </a:solidFill>
              </a:rPr>
              <a:t>Advantages</a:t>
            </a:r>
          </a:p>
          <a:p>
            <a:pPr marL="457200" indent="-457200">
              <a:buFont typeface="Wingdings" panose="05000000000000000000" pitchFamily="2" charset="2"/>
              <a:buAutoNum type="arabicPeriod"/>
            </a:pPr>
            <a:r>
              <a:rPr lang="en-US" altLang="en-US" sz="2800" b="1">
                <a:solidFill>
                  <a:srgbClr val="FF0066"/>
                </a:solidFill>
              </a:rPr>
              <a:t>Disadvantages</a:t>
            </a:r>
          </a:p>
          <a:p>
            <a:pPr marL="457200" indent="-457200">
              <a:buFont typeface="Wingdings" panose="05000000000000000000" pitchFamily="2" charset="2"/>
              <a:buAutoNum type="arabicPeriod"/>
            </a:pPr>
            <a:r>
              <a:rPr lang="en-US" altLang="en-US" sz="2800" b="1">
                <a:solidFill>
                  <a:srgbClr val="FF0066"/>
                </a:solidFill>
              </a:rPr>
              <a:t>Applications</a:t>
            </a:r>
            <a:endParaRPr lang="en-IN" altLang="en-US" sz="2800" b="1">
              <a:solidFill>
                <a:srgbClr val="FF0066"/>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Content Placeholder 2">
            <a:extLst>
              <a:ext uri="{FF2B5EF4-FFF2-40B4-BE49-F238E27FC236}">
                <a16:creationId xmlns:a16="http://schemas.microsoft.com/office/drawing/2014/main" xmlns="" id="{AB602F7D-0F09-9B1B-CD08-972C5137B2DF}"/>
              </a:ext>
            </a:extLst>
          </p:cNvPr>
          <p:cNvSpPr>
            <a:spLocks noGrp="1"/>
          </p:cNvSpPr>
          <p:nvPr>
            <p:ph sz="quarter" idx="1"/>
          </p:nvPr>
        </p:nvSpPr>
        <p:spPr>
          <a:xfrm>
            <a:off x="457200" y="152400"/>
            <a:ext cx="7950200" cy="6321425"/>
          </a:xfrm>
        </p:spPr>
        <p:txBody>
          <a:bodyPr/>
          <a:lstStyle/>
          <a:p>
            <a:pPr algn="just"/>
            <a:r>
              <a:rPr lang="en-US" altLang="en-US" sz="2800" b="1">
                <a:solidFill>
                  <a:srgbClr val="FF0000"/>
                </a:solidFill>
              </a:rPr>
              <a:t>Welding</a:t>
            </a:r>
            <a:r>
              <a:rPr lang="en-US" altLang="en-US" sz="2800" b="1">
                <a:solidFill>
                  <a:srgbClr val="0000CC"/>
                </a:solidFill>
              </a:rPr>
              <a:t>: CO2 lasers are used in welding thin sheets and foils.</a:t>
            </a:r>
          </a:p>
          <a:p>
            <a:pPr algn="just"/>
            <a:r>
              <a:rPr lang="en-IN" altLang="en-US" sz="2800" b="1">
                <a:solidFill>
                  <a:srgbClr val="FF0000"/>
                </a:solidFill>
              </a:rPr>
              <a:t>Drilling:</a:t>
            </a:r>
            <a:r>
              <a:rPr lang="en-IN" altLang="en-US" sz="2800" b="1">
                <a:solidFill>
                  <a:srgbClr val="0000CC"/>
                </a:solidFill>
              </a:rPr>
              <a:t> can be dons by short duration. 10^-4 to 10^ -3 sec. (Ex.holes in a baby bottle and holes in diamond)</a:t>
            </a:r>
          </a:p>
          <a:p>
            <a:pPr algn="just"/>
            <a:r>
              <a:rPr lang="en-IN" altLang="en-US" sz="2800" b="1">
                <a:solidFill>
                  <a:srgbClr val="FF0000"/>
                </a:solidFill>
              </a:rPr>
              <a:t>Heat treatment for Hardening: </a:t>
            </a:r>
            <a:r>
              <a:rPr lang="en-IN" altLang="en-US" sz="2800" b="1">
                <a:solidFill>
                  <a:srgbClr val="0000CC"/>
                </a:solidFill>
              </a:rPr>
              <a:t>Used in automotive industry to strengthen cylinder blocks, gears, camshafts etc.CO2 laser of 1 kW is used for this application.</a:t>
            </a:r>
          </a:p>
          <a:p>
            <a:pPr algn="just"/>
            <a:r>
              <a:rPr lang="en-IN" altLang="en-US" sz="2800" b="1">
                <a:solidFill>
                  <a:srgbClr val="FF0000"/>
                </a:solidFill>
              </a:rPr>
              <a:t>Cutting: </a:t>
            </a:r>
            <a:r>
              <a:rPr lang="en-IN" altLang="en-US" sz="2800" b="1">
                <a:solidFill>
                  <a:srgbClr val="0000CC"/>
                </a:solidFill>
              </a:rPr>
              <a:t>The materials paper, wood, cloth, glass, quartz, ceramics, steel etc. Cutting is fine and precise. It does not introduce any contamination.</a:t>
            </a:r>
          </a:p>
          <a:p>
            <a:endParaRPr lang="en-IN" alt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Content Placeholder 2">
            <a:extLst>
              <a:ext uri="{FF2B5EF4-FFF2-40B4-BE49-F238E27FC236}">
                <a16:creationId xmlns:a16="http://schemas.microsoft.com/office/drawing/2014/main" xmlns="" id="{297F3704-F321-52D5-323A-D1B3D9F316AB}"/>
              </a:ext>
            </a:extLst>
          </p:cNvPr>
          <p:cNvSpPr>
            <a:spLocks noGrp="1"/>
          </p:cNvSpPr>
          <p:nvPr>
            <p:ph sz="quarter" idx="1"/>
          </p:nvPr>
        </p:nvSpPr>
        <p:spPr>
          <a:xfrm>
            <a:off x="457200" y="457200"/>
            <a:ext cx="7950200" cy="6016625"/>
          </a:xfrm>
        </p:spPr>
        <p:txBody>
          <a:bodyPr/>
          <a:lstStyle/>
          <a:p>
            <a:pPr algn="just"/>
            <a:r>
              <a:rPr lang="en-IN" altLang="en-US" b="1">
                <a:solidFill>
                  <a:srgbClr val="FF0000"/>
                </a:solidFill>
              </a:rPr>
              <a:t>Holography</a:t>
            </a:r>
            <a:r>
              <a:rPr lang="en-IN" altLang="en-US" b="1">
                <a:solidFill>
                  <a:srgbClr val="0000CC"/>
                </a:solidFill>
              </a:rPr>
              <a:t>: recording and reproducing an image (3D) without using lenses. 3D photography, microscopy, etc.</a:t>
            </a:r>
          </a:p>
          <a:p>
            <a:pPr algn="just"/>
            <a:r>
              <a:rPr lang="en-IN" altLang="en-US" b="1">
                <a:solidFill>
                  <a:srgbClr val="FF0000"/>
                </a:solidFill>
              </a:rPr>
              <a:t>Electronics industry: </a:t>
            </a:r>
            <a:r>
              <a:rPr lang="en-IN" altLang="en-US" b="1">
                <a:solidFill>
                  <a:srgbClr val="0000CC"/>
                </a:solidFill>
              </a:rPr>
              <a:t>lasers are used in the manufacture of the electronics components and integrated circuits such as trimming of thick and thin film resistors using lasers is a common application.</a:t>
            </a:r>
          </a:p>
          <a:p>
            <a:pPr algn="just"/>
            <a:r>
              <a:rPr lang="en-IN" altLang="en-US" b="1">
                <a:solidFill>
                  <a:srgbClr val="FF0000"/>
                </a:solidFill>
              </a:rPr>
              <a:t>Measurement of atmospheric pollutants: </a:t>
            </a:r>
            <a:r>
              <a:rPr lang="en-IN" altLang="en-US" b="1">
                <a:solidFill>
                  <a:srgbClr val="0000CC"/>
                </a:solidFill>
              </a:rPr>
              <a:t>Measurement of the concentrations of various pollutants such as N2, CO, SO2 etc gases and particulate matter dust, smoke and fly ash. It is used to determine the pollutants present in the air without sample collection or chemical processing.</a:t>
            </a:r>
          </a:p>
          <a:p>
            <a:endParaRPr lang="en-IN" altLang="en-US"/>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F0091B7-6422-40E2-54BE-A3B9E210FB22}"/>
              </a:ext>
            </a:extLst>
          </p:cNvPr>
          <p:cNvSpPr>
            <a:spLocks noGrp="1"/>
          </p:cNvSpPr>
          <p:nvPr>
            <p:ph type="title"/>
          </p:nvPr>
        </p:nvSpPr>
        <p:spPr>
          <a:xfrm>
            <a:off x="457200" y="274638"/>
            <a:ext cx="7467600" cy="563562"/>
          </a:xfrm>
        </p:spPr>
        <p:txBody>
          <a:bodyPr/>
          <a:lstStyle/>
          <a:p>
            <a:pPr>
              <a:defRPr/>
            </a:pPr>
            <a:r>
              <a:rPr lang="en-US" dirty="0"/>
              <a:t>Welding</a:t>
            </a:r>
            <a:endParaRPr lang="en-IN" dirty="0"/>
          </a:p>
        </p:txBody>
      </p:sp>
      <p:pic>
        <p:nvPicPr>
          <p:cNvPr id="65540" name="Picture 2" descr="Laser Beam Welding – Equipment, Principle, Working with Advantages and  Disadvantages – The Welding Master">
            <a:extLst>
              <a:ext uri="{FF2B5EF4-FFF2-40B4-BE49-F238E27FC236}">
                <a16:creationId xmlns:a16="http://schemas.microsoft.com/office/drawing/2014/main" xmlns="" id="{F827FBC6-7FB8-F0C9-A691-23D7DCFD5682}"/>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711200" y="1066800"/>
            <a:ext cx="6959600" cy="5407025"/>
          </a:xfrm>
          <a:noFill/>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5917E1-5A8C-404B-3B96-86C96CF5C019}"/>
              </a:ext>
            </a:extLst>
          </p:cNvPr>
          <p:cNvSpPr>
            <a:spLocks noGrp="1"/>
          </p:cNvSpPr>
          <p:nvPr>
            <p:ph type="title"/>
          </p:nvPr>
        </p:nvSpPr>
        <p:spPr/>
        <p:txBody>
          <a:bodyPr/>
          <a:lstStyle/>
          <a:p>
            <a:pPr>
              <a:defRPr/>
            </a:pPr>
            <a:r>
              <a:rPr lang="en-US" dirty="0"/>
              <a:t>cutting</a:t>
            </a:r>
            <a:endParaRPr lang="en-IN" dirty="0"/>
          </a:p>
        </p:txBody>
      </p:sp>
      <p:pic>
        <p:nvPicPr>
          <p:cNvPr id="66564" name="Picture 2" descr="Schematic of Assist Gas Free laser cutting process. | Download Scientific  Diagram">
            <a:extLst>
              <a:ext uri="{FF2B5EF4-FFF2-40B4-BE49-F238E27FC236}">
                <a16:creationId xmlns:a16="http://schemas.microsoft.com/office/drawing/2014/main" xmlns="" id="{C966E1F3-4286-560B-3FEC-CB3FA23615DA}"/>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1143000" y="1433513"/>
            <a:ext cx="5638800" cy="4700587"/>
          </a:xfrm>
          <a:noFill/>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41516A-C55D-6052-BA95-2576DAEFAB4E}"/>
              </a:ext>
            </a:extLst>
          </p:cNvPr>
          <p:cNvSpPr>
            <a:spLocks noGrp="1"/>
          </p:cNvSpPr>
          <p:nvPr>
            <p:ph type="title"/>
          </p:nvPr>
        </p:nvSpPr>
        <p:spPr>
          <a:xfrm>
            <a:off x="457200" y="274638"/>
            <a:ext cx="7467600" cy="792162"/>
          </a:xfrm>
        </p:spPr>
        <p:txBody>
          <a:bodyPr/>
          <a:lstStyle/>
          <a:p>
            <a:pPr algn="ctr">
              <a:defRPr/>
            </a:pPr>
            <a:r>
              <a:rPr lang="en-US" dirty="0"/>
              <a:t>Drilling</a:t>
            </a:r>
            <a:endParaRPr lang="en-IN" dirty="0"/>
          </a:p>
        </p:txBody>
      </p:sp>
      <p:pic>
        <p:nvPicPr>
          <p:cNvPr id="3074" name="Picture 2" descr="Configuration of laser drilling setup.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973" y="1752600"/>
            <a:ext cx="6534054" cy="43053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7E42B3-B5F2-50AA-AF28-8F178DE468A4}"/>
              </a:ext>
            </a:extLst>
          </p:cNvPr>
          <p:cNvSpPr>
            <a:spLocks noGrp="1"/>
          </p:cNvSpPr>
          <p:nvPr>
            <p:ph type="title"/>
          </p:nvPr>
        </p:nvSpPr>
        <p:spPr>
          <a:xfrm>
            <a:off x="457200" y="274638"/>
            <a:ext cx="7467600" cy="792162"/>
          </a:xfrm>
        </p:spPr>
        <p:txBody>
          <a:bodyPr/>
          <a:lstStyle/>
          <a:p>
            <a:pPr>
              <a:defRPr/>
            </a:pPr>
            <a:r>
              <a:rPr lang="en-US" dirty="0"/>
              <a:t>Heat treatment for hardening</a:t>
            </a:r>
            <a:endParaRPr lang="en-IN" dirty="0"/>
          </a:p>
        </p:txBody>
      </p:sp>
      <p:pic>
        <p:nvPicPr>
          <p:cNvPr id="68612" name="Picture 2" descr="Laser Processing｜Business Introduction｜Business overview｜Chunichi Craft  Co., Ltd.">
            <a:extLst>
              <a:ext uri="{FF2B5EF4-FFF2-40B4-BE49-F238E27FC236}">
                <a16:creationId xmlns:a16="http://schemas.microsoft.com/office/drawing/2014/main" xmlns="" id="{FCB68CBA-2AB4-1646-3276-4A5B31B6BD24}"/>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533400" y="1219200"/>
            <a:ext cx="7696200" cy="4724400"/>
          </a:xfrm>
          <a:noFill/>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736F028-EA5D-32B0-4130-DF53E31BC6D7}"/>
              </a:ext>
            </a:extLst>
          </p:cNvPr>
          <p:cNvSpPr>
            <a:spLocks noGrp="1"/>
          </p:cNvSpPr>
          <p:nvPr>
            <p:ph type="title"/>
          </p:nvPr>
        </p:nvSpPr>
        <p:spPr>
          <a:xfrm>
            <a:off x="457200" y="274638"/>
            <a:ext cx="7467600" cy="334962"/>
          </a:xfrm>
        </p:spPr>
        <p:txBody>
          <a:bodyPr>
            <a:normAutofit fontScale="90000"/>
          </a:bodyPr>
          <a:lstStyle/>
          <a:p>
            <a:pPr>
              <a:defRPr/>
            </a:pPr>
            <a:r>
              <a:rPr lang="en-US" dirty="0"/>
              <a:t>holography</a:t>
            </a:r>
            <a:endParaRPr lang="en-IN" dirty="0"/>
          </a:p>
        </p:txBody>
      </p:sp>
      <p:pic>
        <p:nvPicPr>
          <p:cNvPr id="69636" name="Content Placeholder 6">
            <a:extLst>
              <a:ext uri="{FF2B5EF4-FFF2-40B4-BE49-F238E27FC236}">
                <a16:creationId xmlns:a16="http://schemas.microsoft.com/office/drawing/2014/main" xmlns="" id="{7D76466D-135E-D011-4636-E289A941C40B}"/>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990600" y="1143000"/>
            <a:ext cx="6934200" cy="5207000"/>
          </a:xfr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F2FA98-C114-E49F-9E37-9DD37CA149B2}"/>
              </a:ext>
            </a:extLst>
          </p:cNvPr>
          <p:cNvSpPr>
            <a:spLocks noGrp="1"/>
          </p:cNvSpPr>
          <p:nvPr>
            <p:ph type="title"/>
          </p:nvPr>
        </p:nvSpPr>
        <p:spPr>
          <a:xfrm>
            <a:off x="457200" y="274638"/>
            <a:ext cx="7467600" cy="563562"/>
          </a:xfrm>
        </p:spPr>
        <p:txBody>
          <a:bodyPr/>
          <a:lstStyle/>
          <a:p>
            <a:pPr>
              <a:defRPr/>
            </a:pPr>
            <a:r>
              <a:rPr lang="en-US" dirty="0"/>
              <a:t>Electronics industry</a:t>
            </a:r>
            <a:endParaRPr lang="en-IN" dirty="0"/>
          </a:p>
        </p:txBody>
      </p:sp>
      <p:pic>
        <p:nvPicPr>
          <p:cNvPr id="70659" name="Content Placeholder 4">
            <a:extLst>
              <a:ext uri="{FF2B5EF4-FFF2-40B4-BE49-F238E27FC236}">
                <a16:creationId xmlns:a16="http://schemas.microsoft.com/office/drawing/2014/main" xmlns="" id="{8CAA599D-380F-4877-7CB3-58E983BC0C3E}"/>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838200" y="1092200"/>
            <a:ext cx="7086600" cy="5654675"/>
          </a:xfrm>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BF292D-8065-B968-3E4D-7AD9651A6582}"/>
              </a:ext>
            </a:extLst>
          </p:cNvPr>
          <p:cNvSpPr>
            <a:spLocks noGrp="1"/>
          </p:cNvSpPr>
          <p:nvPr>
            <p:ph type="title"/>
          </p:nvPr>
        </p:nvSpPr>
        <p:spPr>
          <a:xfrm>
            <a:off x="457200" y="274638"/>
            <a:ext cx="7467600" cy="792162"/>
          </a:xfrm>
        </p:spPr>
        <p:txBody>
          <a:bodyPr/>
          <a:lstStyle/>
          <a:p>
            <a:pPr>
              <a:defRPr/>
            </a:pPr>
            <a:r>
              <a:rPr lang="en-US" dirty="0"/>
              <a:t>Measurement of pollutants in air</a:t>
            </a:r>
            <a:endParaRPr lang="en-IN" dirty="0"/>
          </a:p>
        </p:txBody>
      </p:sp>
      <p:pic>
        <p:nvPicPr>
          <p:cNvPr id="71683" name="Content Placeholder 4">
            <a:extLst>
              <a:ext uri="{FF2B5EF4-FFF2-40B4-BE49-F238E27FC236}">
                <a16:creationId xmlns:a16="http://schemas.microsoft.com/office/drawing/2014/main" xmlns="" id="{DF40E01C-787B-AFF8-B5D8-67A95E20DBD8}"/>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609600" y="1524000"/>
            <a:ext cx="7620000" cy="4572000"/>
          </a:xfrm>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7924800" cy="762000"/>
          </a:xfrm>
        </p:spPr>
        <p:txBody>
          <a:bodyPr>
            <a:normAutofit fontScale="90000"/>
          </a:bodyPr>
          <a:lstStyle/>
          <a:p>
            <a:pPr algn="ctr"/>
            <a:r>
              <a:rPr lang="en-US" b="1" dirty="0" smtClean="0">
                <a:solidFill>
                  <a:srgbClr val="FF0000"/>
                </a:solidFill>
              </a:rPr>
              <a:t>Lasers in Communications  </a:t>
            </a:r>
            <a:br>
              <a:rPr lang="en-US" b="1" dirty="0" smtClean="0">
                <a:solidFill>
                  <a:srgbClr val="FF0000"/>
                </a:solidFill>
              </a:rPr>
            </a:br>
            <a:endParaRPr lang="en-IN" dirty="0"/>
          </a:p>
        </p:txBody>
      </p:sp>
      <p:sp>
        <p:nvSpPr>
          <p:cNvPr id="3" name="Content Placeholder 2"/>
          <p:cNvSpPr>
            <a:spLocks noGrp="1"/>
          </p:cNvSpPr>
          <p:nvPr>
            <p:ph sz="quarter" idx="1"/>
          </p:nvPr>
        </p:nvSpPr>
        <p:spPr>
          <a:xfrm>
            <a:off x="381000" y="1295400"/>
            <a:ext cx="7467600" cy="4873752"/>
          </a:xfrm>
        </p:spPr>
        <p:txBody>
          <a:bodyPr/>
          <a:lstStyle/>
          <a:p>
            <a:pPr lvl="0" algn="just"/>
            <a:r>
              <a:rPr lang="en-IN" b="1" dirty="0">
                <a:latin typeface="Calibri" panose="020F0502020204030204" pitchFamily="34" charset="0"/>
                <a:cs typeface="Calibri" panose="020F0502020204030204" pitchFamily="34" charset="0"/>
              </a:rPr>
              <a:t>Laser light is used in optical </a:t>
            </a:r>
            <a:r>
              <a:rPr lang="en-IN" b="1" dirty="0" err="1">
                <a:latin typeface="Calibri" panose="020F0502020204030204" pitchFamily="34" charset="0"/>
                <a:cs typeface="Calibri" panose="020F0502020204030204" pitchFamily="34" charset="0"/>
              </a:rPr>
              <a:t>fiber</a:t>
            </a:r>
            <a:r>
              <a:rPr lang="en-IN" b="1" dirty="0">
                <a:latin typeface="Calibri" panose="020F0502020204030204" pitchFamily="34" charset="0"/>
                <a:cs typeface="Calibri" panose="020F0502020204030204" pitchFamily="34" charset="0"/>
              </a:rPr>
              <a:t> communications to send information over large distances with low loss.</a:t>
            </a:r>
          </a:p>
          <a:p>
            <a:pPr lvl="0" algn="just"/>
            <a:r>
              <a:rPr lang="en-IN" b="1" dirty="0">
                <a:latin typeface="Calibri" panose="020F0502020204030204" pitchFamily="34" charset="0"/>
                <a:cs typeface="Calibri" panose="020F0502020204030204" pitchFamily="34" charset="0"/>
              </a:rPr>
              <a:t>Laser light is used in underwater communication networks.</a:t>
            </a:r>
          </a:p>
          <a:p>
            <a:pPr algn="just"/>
            <a:r>
              <a:rPr lang="en-IN" b="1" dirty="0">
                <a:latin typeface="Calibri" panose="020F0502020204030204" pitchFamily="34" charset="0"/>
                <a:cs typeface="Calibri" panose="020F0502020204030204" pitchFamily="34" charset="0"/>
              </a:rPr>
              <a:t>Lasers are used in space communication, radars and satellites</a:t>
            </a:r>
          </a:p>
        </p:txBody>
      </p:sp>
    </p:spTree>
    <p:extLst>
      <p:ext uri="{BB962C8B-B14F-4D97-AF65-F5344CB8AC3E}">
        <p14:creationId xmlns:p14="http://schemas.microsoft.com/office/powerpoint/2010/main" val="7439225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CD2A3C-3115-8C9C-3346-609EFC0B46C5}"/>
              </a:ext>
            </a:extLst>
          </p:cNvPr>
          <p:cNvSpPr>
            <a:spLocks noGrp="1"/>
          </p:cNvSpPr>
          <p:nvPr>
            <p:ph type="title"/>
          </p:nvPr>
        </p:nvSpPr>
        <p:spPr>
          <a:xfrm>
            <a:off x="457200" y="274638"/>
            <a:ext cx="7467600" cy="487362"/>
          </a:xfrm>
        </p:spPr>
        <p:txBody>
          <a:bodyPr>
            <a:normAutofit fontScale="90000"/>
          </a:bodyPr>
          <a:lstStyle/>
          <a:p>
            <a:pPr algn="ctr">
              <a:defRPr/>
            </a:pPr>
            <a:r>
              <a:rPr lang="en-US" b="1" dirty="0">
                <a:solidFill>
                  <a:srgbClr val="FF66CC"/>
                </a:solidFill>
              </a:rPr>
              <a:t>RUBY LASER</a:t>
            </a:r>
            <a:endParaRPr lang="en-IN" b="1" dirty="0">
              <a:solidFill>
                <a:srgbClr val="FF66CC"/>
              </a:solidFill>
            </a:endParaRPr>
          </a:p>
        </p:txBody>
      </p:sp>
      <p:sp>
        <p:nvSpPr>
          <p:cNvPr id="16387" name="Content Placeholder 2">
            <a:extLst>
              <a:ext uri="{FF2B5EF4-FFF2-40B4-BE49-F238E27FC236}">
                <a16:creationId xmlns:a16="http://schemas.microsoft.com/office/drawing/2014/main" xmlns="" id="{752622BB-B448-0BF1-DE6F-D4A8F2B0F201}"/>
              </a:ext>
            </a:extLst>
          </p:cNvPr>
          <p:cNvSpPr>
            <a:spLocks noGrp="1"/>
          </p:cNvSpPr>
          <p:nvPr>
            <p:ph sz="quarter" idx="1"/>
          </p:nvPr>
        </p:nvSpPr>
        <p:spPr>
          <a:xfrm>
            <a:off x="268288" y="876300"/>
            <a:ext cx="8153400" cy="5105400"/>
          </a:xfrm>
        </p:spPr>
        <p:txBody>
          <a:bodyPr/>
          <a:lstStyle/>
          <a:p>
            <a:pPr marL="0" indent="0">
              <a:buFont typeface="Wingdings" panose="05000000000000000000" pitchFamily="2" charset="2"/>
              <a:buNone/>
            </a:pPr>
            <a:r>
              <a:rPr lang="en-US" altLang="en-US" b="1">
                <a:solidFill>
                  <a:srgbClr val="FF0000"/>
                </a:solidFill>
              </a:rPr>
              <a:t>PRINCIPLE</a:t>
            </a:r>
          </a:p>
          <a:p>
            <a:pPr marL="0" indent="0" algn="just">
              <a:buFont typeface="Wingdings" panose="05000000000000000000" pitchFamily="2" charset="2"/>
              <a:buNone/>
            </a:pPr>
            <a:r>
              <a:rPr lang="en-US" altLang="en-US" sz="3200" b="1">
                <a:latin typeface="Calibri" panose="020F0502020204030204" pitchFamily="34" charset="0"/>
                <a:cs typeface="Calibri" panose="020F0502020204030204" pitchFamily="34" charset="0"/>
              </a:rPr>
              <a:t>It belongs to three level solid-state laser. Ruby rod is basically  0.05%  </a:t>
            </a:r>
            <a:r>
              <a:rPr lang="en-US" altLang="en-US" sz="3600" b="1">
                <a:solidFill>
                  <a:srgbClr val="000000"/>
                </a:solidFill>
                <a:latin typeface="Calibri" panose="020F0502020204030204" pitchFamily="34" charset="0"/>
                <a:cs typeface="Calibri" panose="020F0502020204030204" pitchFamily="34" charset="0"/>
              </a:rPr>
              <a:t>Cr</a:t>
            </a:r>
            <a:r>
              <a:rPr lang="en-US" altLang="en-US" sz="3600" b="1" baseline="30000">
                <a:solidFill>
                  <a:srgbClr val="000000"/>
                </a:solidFill>
                <a:latin typeface="Calibri" panose="020F0502020204030204" pitchFamily="34" charset="0"/>
                <a:cs typeface="Calibri" panose="020F0502020204030204" pitchFamily="34" charset="0"/>
              </a:rPr>
              <a:t>3+</a:t>
            </a:r>
            <a:r>
              <a:rPr lang="en-US" altLang="en-US" sz="3600" b="1">
                <a:latin typeface="Calibri" panose="020F0502020204030204" pitchFamily="34" charset="0"/>
                <a:cs typeface="Calibri" panose="020F0502020204030204" pitchFamily="34" charset="0"/>
              </a:rPr>
              <a:t>  ions </a:t>
            </a:r>
            <a:r>
              <a:rPr lang="en-US" altLang="en-US" sz="3200" b="1">
                <a:latin typeface="Calibri" panose="020F0502020204030204" pitchFamily="34" charset="0"/>
                <a:cs typeface="Calibri" panose="020F0502020204030204" pitchFamily="34" charset="0"/>
              </a:rPr>
              <a:t>doped with </a:t>
            </a:r>
            <a:r>
              <a:rPr lang="en-US" altLang="en-US" sz="3600" b="1">
                <a:solidFill>
                  <a:srgbClr val="000000"/>
                </a:solidFill>
                <a:latin typeface="Calibri" panose="020F0502020204030204" pitchFamily="34" charset="0"/>
                <a:cs typeface="Calibri" panose="020F0502020204030204" pitchFamily="34" charset="0"/>
              </a:rPr>
              <a:t>Al</a:t>
            </a:r>
            <a:r>
              <a:rPr lang="en-US" altLang="en-US" sz="3600" b="1" baseline="-25000">
                <a:solidFill>
                  <a:srgbClr val="000000"/>
                </a:solidFill>
                <a:latin typeface="Calibri" panose="020F0502020204030204" pitchFamily="34" charset="0"/>
                <a:cs typeface="Calibri" panose="020F0502020204030204" pitchFamily="34" charset="0"/>
              </a:rPr>
              <a:t>2</a:t>
            </a:r>
            <a:r>
              <a:rPr lang="en-US" altLang="en-US" sz="3600" b="1">
                <a:solidFill>
                  <a:srgbClr val="000000"/>
                </a:solidFill>
                <a:latin typeface="Calibri" panose="020F0502020204030204" pitchFamily="34" charset="0"/>
                <a:cs typeface="Calibri" panose="020F0502020204030204" pitchFamily="34" charset="0"/>
              </a:rPr>
              <a:t>O</a:t>
            </a:r>
            <a:r>
              <a:rPr lang="en-US" altLang="en-US" sz="3600" b="1" baseline="-25000">
                <a:solidFill>
                  <a:srgbClr val="000000"/>
                </a:solidFill>
                <a:latin typeface="Calibri" panose="020F0502020204030204" pitchFamily="34" charset="0"/>
                <a:cs typeface="Calibri" panose="020F0502020204030204" pitchFamily="34" charset="0"/>
              </a:rPr>
              <a:t>3</a:t>
            </a:r>
            <a:r>
              <a:rPr lang="en-US" altLang="en-US" sz="3600" b="1">
                <a:solidFill>
                  <a:srgbClr val="000000"/>
                </a:solidFill>
                <a:latin typeface="Calibri" panose="020F0502020204030204" pitchFamily="34" charset="0"/>
                <a:cs typeface="Calibri" panose="020F0502020204030204" pitchFamily="34" charset="0"/>
              </a:rPr>
              <a:t> crystal material used as active medium or laser medium. It was designed by T.H.Maiman in the year 1960. It is the first visible laser light emitted with wavelength of deep red colour </a:t>
            </a:r>
            <a:r>
              <a:rPr lang="en-US" altLang="en-US" sz="3600" b="1">
                <a:solidFill>
                  <a:srgbClr val="FF0000"/>
                </a:solidFill>
                <a:latin typeface="Calibri" panose="020F0502020204030204" pitchFamily="34" charset="0"/>
                <a:cs typeface="Calibri" panose="020F0502020204030204" pitchFamily="34" charset="0"/>
              </a:rPr>
              <a:t>6943Å or 694.3 nm</a:t>
            </a:r>
            <a:endParaRPr lang="en-IN" altLang="en-US" sz="3600" b="1">
              <a:solidFill>
                <a:srgbClr val="FF0000"/>
              </a:solidFill>
              <a:latin typeface="Calibri" panose="020F0502020204030204" pitchFamily="34" charset="0"/>
              <a:cs typeface="Calibri" panose="020F0502020204030204" pitchFamily="34" charset="0"/>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7467600" cy="762000"/>
          </a:xfrm>
        </p:spPr>
        <p:txBody>
          <a:bodyPr/>
          <a:lstStyle/>
          <a:p>
            <a:r>
              <a:rPr lang="en-US" b="1" dirty="0" smtClean="0">
                <a:solidFill>
                  <a:srgbClr val="FF0000"/>
                </a:solidFill>
              </a:rPr>
              <a:t>Lasers in Science and Technolog</a:t>
            </a:r>
            <a:r>
              <a:rPr lang="en-US" dirty="0" smtClean="0">
                <a:solidFill>
                  <a:srgbClr val="FF0000"/>
                </a:solidFill>
              </a:rPr>
              <a:t>y</a:t>
            </a:r>
            <a:endParaRPr lang="en-IN" dirty="0">
              <a:solidFill>
                <a:srgbClr val="FF0000"/>
              </a:solidFill>
            </a:endParaRPr>
          </a:p>
        </p:txBody>
      </p:sp>
      <p:sp>
        <p:nvSpPr>
          <p:cNvPr id="3" name="Content Placeholder 2"/>
          <p:cNvSpPr>
            <a:spLocks noGrp="1"/>
          </p:cNvSpPr>
          <p:nvPr>
            <p:ph sz="quarter" idx="1"/>
          </p:nvPr>
        </p:nvSpPr>
        <p:spPr>
          <a:xfrm>
            <a:off x="533400" y="788773"/>
            <a:ext cx="7467600" cy="4873752"/>
          </a:xfrm>
        </p:spPr>
        <p:txBody>
          <a:bodyPr/>
          <a:lstStyle/>
          <a:p>
            <a:pPr lvl="0" algn="just"/>
            <a:r>
              <a:rPr lang="en-IN" dirty="0">
                <a:latin typeface="Calibri" panose="020F0502020204030204" pitchFamily="34" charset="0"/>
                <a:cs typeface="Calibri" panose="020F0502020204030204" pitchFamily="34" charset="0"/>
              </a:rPr>
              <a:t>A laser helps in studying the Brownian motion of particles.</a:t>
            </a:r>
          </a:p>
          <a:p>
            <a:pPr lvl="0" algn="just"/>
            <a:r>
              <a:rPr lang="en-IN" dirty="0">
                <a:latin typeface="Calibri" panose="020F0502020204030204" pitchFamily="34" charset="0"/>
                <a:cs typeface="Calibri" panose="020F0502020204030204" pitchFamily="34" charset="0"/>
              </a:rPr>
              <a:t>With the help of a </a:t>
            </a:r>
            <a:r>
              <a:rPr lang="en-IN" u="sng" dirty="0">
                <a:latin typeface="Calibri" panose="020F0502020204030204" pitchFamily="34" charset="0"/>
                <a:cs typeface="Calibri" panose="020F0502020204030204" pitchFamily="34" charset="0"/>
                <a:hlinkClick r:id="rId2"/>
              </a:rPr>
              <a:t>helium-neon</a:t>
            </a:r>
            <a:r>
              <a:rPr lang="en-IN" dirty="0">
                <a:latin typeface="Calibri" panose="020F0502020204030204" pitchFamily="34" charset="0"/>
                <a:cs typeface="Calibri" panose="020F0502020204030204" pitchFamily="34" charset="0"/>
              </a:rPr>
              <a:t> laser, it was proved that the velocity of light is same in all directions.</a:t>
            </a:r>
          </a:p>
          <a:p>
            <a:pPr lvl="0" algn="just"/>
            <a:r>
              <a:rPr lang="en-IN" dirty="0">
                <a:latin typeface="Calibri" panose="020F0502020204030204" pitchFamily="34" charset="0"/>
                <a:cs typeface="Calibri" panose="020F0502020204030204" pitchFamily="34" charset="0"/>
              </a:rPr>
              <a:t>With the help of a laser, it is possible to count the number of </a:t>
            </a:r>
            <a:r>
              <a:rPr lang="en-IN" u="sng" dirty="0">
                <a:latin typeface="Calibri" panose="020F0502020204030204" pitchFamily="34" charset="0"/>
                <a:cs typeface="Calibri" panose="020F0502020204030204" pitchFamily="34" charset="0"/>
                <a:hlinkClick r:id="rId3"/>
              </a:rPr>
              <a:t>atoms </a:t>
            </a:r>
            <a:r>
              <a:rPr lang="en-IN" dirty="0">
                <a:latin typeface="Calibri" panose="020F0502020204030204" pitchFamily="34" charset="0"/>
                <a:cs typeface="Calibri" panose="020F0502020204030204" pitchFamily="34" charset="0"/>
              </a:rPr>
              <a:t>in a substance.</a:t>
            </a:r>
          </a:p>
          <a:p>
            <a:pPr lvl="0" algn="just"/>
            <a:r>
              <a:rPr lang="en-IN" dirty="0">
                <a:latin typeface="Calibri" panose="020F0502020204030204" pitchFamily="34" charset="0"/>
                <a:cs typeface="Calibri" panose="020F0502020204030204" pitchFamily="34" charset="0"/>
              </a:rPr>
              <a:t>Lasers are used in computers to retrieve stored information from a Compact Disc (CD).</a:t>
            </a:r>
          </a:p>
          <a:p>
            <a:pPr lvl="0" algn="just"/>
            <a:r>
              <a:rPr lang="en-IN" dirty="0">
                <a:latin typeface="Calibri" panose="020F0502020204030204" pitchFamily="34" charset="0"/>
                <a:cs typeface="Calibri" panose="020F0502020204030204" pitchFamily="34" charset="0"/>
              </a:rPr>
              <a:t>Lasers are used to store large amount of information or data in CD-ROM.</a:t>
            </a:r>
          </a:p>
          <a:p>
            <a:pPr lvl="0" algn="just"/>
            <a:r>
              <a:rPr lang="en-IN" dirty="0">
                <a:latin typeface="Calibri" panose="020F0502020204030204" pitchFamily="34" charset="0"/>
                <a:cs typeface="Calibri" panose="020F0502020204030204" pitchFamily="34" charset="0"/>
              </a:rPr>
              <a:t>Lasers are used to measure the pollutant gases and other contaminants of the atmosphere</a:t>
            </a:r>
            <a:r>
              <a:rPr lang="en-IN" dirty="0" smtClean="0">
                <a:latin typeface="Calibri" panose="020F0502020204030204" pitchFamily="34" charset="0"/>
                <a:cs typeface="Calibri" panose="020F0502020204030204" pitchFamily="34" charset="0"/>
              </a:rPr>
              <a:t>.</a:t>
            </a: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3812355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CC"/>
                </a:solidFill>
              </a:rPr>
              <a:t>Lasers in Science and Technology</a:t>
            </a:r>
            <a:endParaRPr lang="en-IN" dirty="0">
              <a:solidFill>
                <a:srgbClr val="0000CC"/>
              </a:solidFill>
            </a:endParaRPr>
          </a:p>
        </p:txBody>
      </p:sp>
      <p:sp>
        <p:nvSpPr>
          <p:cNvPr id="3" name="Content Placeholder 2"/>
          <p:cNvSpPr>
            <a:spLocks noGrp="1"/>
          </p:cNvSpPr>
          <p:nvPr>
            <p:ph sz="quarter" idx="1"/>
          </p:nvPr>
        </p:nvSpPr>
        <p:spPr/>
        <p:txBody>
          <a:bodyPr/>
          <a:lstStyle/>
          <a:p>
            <a:pPr lvl="0" algn="just"/>
            <a:r>
              <a:rPr lang="en-IN" dirty="0" smtClean="0">
                <a:latin typeface="Calibri" panose="020F0502020204030204" pitchFamily="34" charset="0"/>
                <a:cs typeface="Calibri" panose="020F0502020204030204" pitchFamily="34" charset="0"/>
              </a:rPr>
              <a:t>Lasers </a:t>
            </a:r>
            <a:r>
              <a:rPr lang="en-IN" dirty="0">
                <a:latin typeface="Calibri" panose="020F0502020204030204" pitchFamily="34" charset="0"/>
                <a:cs typeface="Calibri" panose="020F0502020204030204" pitchFamily="34" charset="0"/>
              </a:rPr>
              <a:t>helps in determining the rate of rotation of the earth accurately.</a:t>
            </a:r>
          </a:p>
          <a:p>
            <a:pPr lvl="0" algn="just"/>
            <a:r>
              <a:rPr lang="en-IN" dirty="0">
                <a:latin typeface="Calibri" panose="020F0502020204030204" pitchFamily="34" charset="0"/>
                <a:cs typeface="Calibri" panose="020F0502020204030204" pitchFamily="34" charset="0"/>
              </a:rPr>
              <a:t>Lasers are used in computer printers.</a:t>
            </a:r>
          </a:p>
          <a:p>
            <a:pPr lvl="0" algn="just"/>
            <a:r>
              <a:rPr lang="en-IN" dirty="0">
                <a:latin typeface="Calibri" panose="020F0502020204030204" pitchFamily="34" charset="0"/>
                <a:cs typeface="Calibri" panose="020F0502020204030204" pitchFamily="34" charset="0"/>
              </a:rPr>
              <a:t>Lasers are used for producing three-dimensional pictures in space without the use of lens.</a:t>
            </a:r>
          </a:p>
          <a:p>
            <a:pPr lvl="0" algn="just"/>
            <a:r>
              <a:rPr lang="en-IN" dirty="0">
                <a:latin typeface="Calibri" panose="020F0502020204030204" pitchFamily="34" charset="0"/>
                <a:cs typeface="Calibri" panose="020F0502020204030204" pitchFamily="34" charset="0"/>
              </a:rPr>
              <a:t>Lasers are used for detecting earthquakes and underwater nuclear blasts.</a:t>
            </a:r>
          </a:p>
          <a:p>
            <a:pPr lvl="0" algn="just"/>
            <a:r>
              <a:rPr lang="en-IN" dirty="0">
                <a:latin typeface="Calibri" panose="020F0502020204030204" pitchFamily="34" charset="0"/>
                <a:cs typeface="Calibri" panose="020F0502020204030204" pitchFamily="34" charset="0"/>
              </a:rPr>
              <a:t>A gallium arsenide diode laser can be used to setup an invisible fence to protect an area.</a:t>
            </a:r>
          </a:p>
          <a:p>
            <a:endParaRPr lang="en-IN" dirty="0"/>
          </a:p>
        </p:txBody>
      </p:sp>
    </p:spTree>
    <p:extLst>
      <p:ext uri="{BB962C8B-B14F-4D97-AF65-F5344CB8AC3E}">
        <p14:creationId xmlns:p14="http://schemas.microsoft.com/office/powerpoint/2010/main" val="249444138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563562"/>
          </a:xfrm>
        </p:spPr>
        <p:txBody>
          <a:bodyPr/>
          <a:lstStyle/>
          <a:p>
            <a:pPr algn="ctr"/>
            <a:r>
              <a:rPr lang="en-US" b="1" dirty="0" smtClean="0">
                <a:solidFill>
                  <a:srgbClr val="0000CC"/>
                </a:solidFill>
                <a:latin typeface="Calibri" panose="020F0502020204030204" pitchFamily="34" charset="0"/>
                <a:cs typeface="Calibri" panose="020F0502020204030204" pitchFamily="34" charset="0"/>
              </a:rPr>
              <a:t>Laser in computer memory devices</a:t>
            </a:r>
            <a:endParaRPr lang="en-IN" b="1" dirty="0">
              <a:solidFill>
                <a:srgbClr val="0000CC"/>
              </a:solidFill>
              <a:latin typeface="Calibri" panose="020F0502020204030204" pitchFamily="34" charset="0"/>
              <a:cs typeface="Calibri" panose="020F0502020204030204" pitchFamily="34" charset="0"/>
            </a:endParaRPr>
          </a:p>
        </p:txBody>
      </p:sp>
      <p:sp>
        <p:nvSpPr>
          <p:cNvPr id="3" name="Content Placeholder 2"/>
          <p:cNvSpPr>
            <a:spLocks noGrp="1"/>
          </p:cNvSpPr>
          <p:nvPr>
            <p:ph sz="quarter" idx="1"/>
          </p:nvPr>
        </p:nvSpPr>
        <p:spPr>
          <a:xfrm>
            <a:off x="457200" y="990600"/>
            <a:ext cx="7924800" cy="5483352"/>
          </a:xfrm>
        </p:spPr>
        <p:txBody>
          <a:bodyPr/>
          <a:lstStyle/>
          <a:p>
            <a:pPr algn="just"/>
            <a:r>
              <a:rPr lang="en-IN" dirty="0">
                <a:latin typeface="Calibri" panose="020F0502020204030204" pitchFamily="34" charset="0"/>
                <a:cs typeface="Calibri" panose="020F0502020204030204" pitchFamily="34" charset="0"/>
              </a:rPr>
              <a:t>Data storage is another area where higher density of storage is possible by using optical methods. The storage medium is generally a thin film of metal whose optical property, such as reflectivity, gets modified when illuminated with a powerful ‘WRITE’ laser. The lower power ‘READ’ laser reads the change in optical property as the information required.</a:t>
            </a:r>
          </a:p>
          <a:p>
            <a:pPr algn="just"/>
            <a:r>
              <a:rPr lang="en-IN" dirty="0">
                <a:latin typeface="Calibri" panose="020F0502020204030204" pitchFamily="34" charset="0"/>
                <a:cs typeface="Calibri" panose="020F0502020204030204" pitchFamily="34" charset="0"/>
              </a:rPr>
              <a:t>It takes less than one square micron to record one bit of information. Laser video discs (LVD) are widely used as a source of entertainment. Though the laser optical data storage disc possesses high storage capacity over the magnetic disc yet it is not possible to erase the information written from optical data d</a:t>
            </a: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3421095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457200"/>
            <a:ext cx="7467600" cy="6016752"/>
          </a:xfrm>
        </p:spPr>
        <p:txBody>
          <a:bodyPr/>
          <a:lstStyle/>
          <a:p>
            <a:pPr algn="ctr"/>
            <a:r>
              <a:rPr lang="en-IN" b="1" dirty="0">
                <a:solidFill>
                  <a:srgbClr val="FF0000"/>
                </a:solidFill>
              </a:rPr>
              <a:t>Lasers in Military</a:t>
            </a:r>
          </a:p>
          <a:p>
            <a:pPr lvl="0" algn="just"/>
            <a:r>
              <a:rPr lang="en-IN" dirty="0">
                <a:solidFill>
                  <a:srgbClr val="0000CC"/>
                </a:solidFill>
                <a:latin typeface="Calibri" panose="020F0502020204030204" pitchFamily="34" charset="0"/>
                <a:cs typeface="Calibri" panose="020F0502020204030204" pitchFamily="34" charset="0"/>
              </a:rPr>
              <a:t>Laser range finders are used to determine the distance to an object.</a:t>
            </a:r>
          </a:p>
          <a:p>
            <a:pPr lvl="0" algn="just"/>
            <a:r>
              <a:rPr lang="en-IN" dirty="0">
                <a:solidFill>
                  <a:srgbClr val="0000CC"/>
                </a:solidFill>
                <a:latin typeface="Calibri" panose="020F0502020204030204" pitchFamily="34" charset="0"/>
                <a:cs typeface="Calibri" panose="020F0502020204030204" pitchFamily="34" charset="0"/>
              </a:rPr>
              <a:t>The ring laser gyroscope is used for sensing and measuring very small angle of rotation of the moving objects.</a:t>
            </a:r>
          </a:p>
          <a:p>
            <a:pPr lvl="0" algn="just"/>
            <a:r>
              <a:rPr lang="en-IN" dirty="0">
                <a:solidFill>
                  <a:srgbClr val="0000CC"/>
                </a:solidFill>
                <a:latin typeface="Calibri" panose="020F0502020204030204" pitchFamily="34" charset="0"/>
                <a:cs typeface="Calibri" panose="020F0502020204030204" pitchFamily="34" charset="0"/>
              </a:rPr>
              <a:t>Lasers can be used as a secretive illuminators for reconnaissance during night with high precision.</a:t>
            </a:r>
          </a:p>
          <a:p>
            <a:pPr lvl="0" algn="just"/>
            <a:r>
              <a:rPr lang="en-IN" dirty="0">
                <a:solidFill>
                  <a:srgbClr val="0000CC"/>
                </a:solidFill>
                <a:latin typeface="Calibri" panose="020F0502020204030204" pitchFamily="34" charset="0"/>
                <a:cs typeface="Calibri" panose="020F0502020204030204" pitchFamily="34" charset="0"/>
              </a:rPr>
              <a:t>Lasers are used to dispose the energy of a warhead by damaging the missile.</a:t>
            </a:r>
          </a:p>
          <a:p>
            <a:pPr lvl="0" algn="just"/>
            <a:r>
              <a:rPr lang="en-IN" dirty="0">
                <a:solidFill>
                  <a:srgbClr val="0000CC"/>
                </a:solidFill>
                <a:latin typeface="Calibri" panose="020F0502020204030204" pitchFamily="34" charset="0"/>
                <a:cs typeface="Calibri" panose="020F0502020204030204" pitchFamily="34" charset="0"/>
              </a:rPr>
              <a:t>Laser light is used in LIDAR’s to accurately measure the distance to an object.</a:t>
            </a:r>
          </a:p>
          <a:p>
            <a:pPr algn="just"/>
            <a:endParaRPr lang="en-IN" dirty="0">
              <a:solidFill>
                <a:srgbClr val="0000CC"/>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5349132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Content Placeholder 1">
            <a:extLst>
              <a:ext uri="{FF2B5EF4-FFF2-40B4-BE49-F238E27FC236}">
                <a16:creationId xmlns:a16="http://schemas.microsoft.com/office/drawing/2014/main" xmlns="" id="{F5EC976D-939D-DAE0-C6B7-E82314B43016}"/>
              </a:ext>
            </a:extLst>
          </p:cNvPr>
          <p:cNvSpPr>
            <a:spLocks noGrp="1"/>
          </p:cNvSpPr>
          <p:nvPr>
            <p:ph sz="quarter" idx="1"/>
          </p:nvPr>
        </p:nvSpPr>
        <p:spPr>
          <a:xfrm>
            <a:off x="371475" y="228600"/>
            <a:ext cx="8239125" cy="6400800"/>
          </a:xfrm>
        </p:spPr>
        <p:txBody>
          <a:bodyPr/>
          <a:lstStyle/>
          <a:p>
            <a:pPr marL="0" indent="0">
              <a:buFont typeface="Wingdings" panose="05000000000000000000" pitchFamily="2" charset="2"/>
              <a:buNone/>
            </a:pPr>
            <a:r>
              <a:rPr lang="en-US" altLang="en-US" b="1">
                <a:solidFill>
                  <a:srgbClr val="FF0000"/>
                </a:solidFill>
              </a:rPr>
              <a:t>LASER in various Industry Applications in percentage</a:t>
            </a:r>
            <a:endParaRPr lang="en-IN" altLang="en-US" b="1">
              <a:solidFill>
                <a:srgbClr val="FF0000"/>
              </a:solidFill>
            </a:endParaRPr>
          </a:p>
        </p:txBody>
      </p:sp>
      <p:pic>
        <p:nvPicPr>
          <p:cNvPr id="2" name="Picture 1"/>
          <p:cNvPicPr>
            <a:picLocks noChangeAspect="1"/>
          </p:cNvPicPr>
          <p:nvPr/>
        </p:nvPicPr>
        <p:blipFill>
          <a:blip r:embed="rId2"/>
          <a:stretch>
            <a:fillRect/>
          </a:stretch>
        </p:blipFill>
        <p:spPr>
          <a:xfrm>
            <a:off x="866752" y="1295400"/>
            <a:ext cx="7248570" cy="4476750"/>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487362"/>
          </a:xfrm>
        </p:spPr>
        <p:txBody>
          <a:bodyPr>
            <a:normAutofit fontScale="90000"/>
          </a:bodyPr>
          <a:lstStyle/>
          <a:p>
            <a:pPr algn="ctr"/>
            <a:r>
              <a:rPr lang="en-US" b="1" dirty="0" smtClean="0">
                <a:solidFill>
                  <a:srgbClr val="FF0000"/>
                </a:solidFill>
              </a:rPr>
              <a:t>Total applications of Laser</a:t>
            </a:r>
            <a:endParaRPr lang="en-IN" b="1" dirty="0">
              <a:solidFill>
                <a:srgbClr val="FF0000"/>
              </a:solidFill>
            </a:endParaRPr>
          </a:p>
        </p:txBody>
      </p:sp>
      <p:pic>
        <p:nvPicPr>
          <p:cNvPr id="4098" name="Picture 2" descr="Lasers in Materials Processing and Synthesis | SpringerLink"/>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bwMode="auto">
          <a:xfrm>
            <a:off x="588845" y="914400"/>
            <a:ext cx="7640755" cy="5711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036183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BFEE275-6F27-292E-D59B-C34152A2455C}"/>
              </a:ext>
            </a:extLst>
          </p:cNvPr>
          <p:cNvSpPr>
            <a:spLocks noGrp="1"/>
          </p:cNvSpPr>
          <p:nvPr>
            <p:ph type="title"/>
          </p:nvPr>
        </p:nvSpPr>
        <p:spPr/>
        <p:txBody>
          <a:bodyPr/>
          <a:lstStyle/>
          <a:p>
            <a:pPr>
              <a:defRPr/>
            </a:pPr>
            <a:r>
              <a:rPr lang="en-US" b="1" dirty="0">
                <a:solidFill>
                  <a:srgbClr val="FF0000"/>
                </a:solidFill>
              </a:rPr>
              <a:t>Possible problems in Laser Physics</a:t>
            </a:r>
            <a:endParaRPr lang="en-IN" b="1" dirty="0">
              <a:solidFill>
                <a:srgbClr val="FF0000"/>
              </a:solidFill>
            </a:endParaRPr>
          </a:p>
        </p:txBody>
      </p:sp>
      <p:sp>
        <p:nvSpPr>
          <p:cNvPr id="3" name="Content Placeholder 2">
            <a:extLst>
              <a:ext uri="{FF2B5EF4-FFF2-40B4-BE49-F238E27FC236}">
                <a16:creationId xmlns:a16="http://schemas.microsoft.com/office/drawing/2014/main" xmlns="" id="{3DD49C9E-BC87-D0B0-9C9A-A12E5A1473E2}"/>
              </a:ext>
            </a:extLst>
          </p:cNvPr>
          <p:cNvSpPr>
            <a:spLocks noGrp="1" noRot="1" noChangeAspect="1" noMove="1" noResize="1" noEditPoints="1" noAdjustHandles="1" noChangeArrowheads="1" noChangeShapeType="1" noTextEdit="1"/>
          </p:cNvSpPr>
          <p:nvPr>
            <p:ph sz="quarter" idx="1"/>
          </p:nvPr>
        </p:nvSpPr>
        <p:spPr>
          <a:blipFill>
            <a:blip r:embed="rId2"/>
            <a:stretch>
              <a:fillRect l="-1224" t="-1001"/>
            </a:stretch>
          </a:blipFill>
        </p:spPr>
        <p:txBody>
          <a:bodyPr/>
          <a:lstStyle/>
          <a:p>
            <a:pPr>
              <a:defRPr/>
            </a:pPr>
            <a:r>
              <a:rPr lang="en-IN" dirty="0">
                <a:noFill/>
              </a:rPr>
              <a:t> </a:t>
            </a:r>
          </a:p>
        </p:txBody>
      </p:sp>
      <p:pic>
        <p:nvPicPr>
          <p:cNvPr id="73733" name="Picture 4">
            <a:extLst>
              <a:ext uri="{FF2B5EF4-FFF2-40B4-BE49-F238E27FC236}">
                <a16:creationId xmlns:a16="http://schemas.microsoft.com/office/drawing/2014/main" xmlns="" id="{8C133714-DB15-4ECA-22C0-F96BD6C62A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400" y="3581400"/>
            <a:ext cx="2514600" cy="148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FAC103B-E71C-C0B3-DF3D-3BD237C90C07}"/>
              </a:ext>
            </a:extLst>
          </p:cNvPr>
          <p:cNvSpPr>
            <a:spLocks noGrp="1"/>
          </p:cNvSpPr>
          <p:nvPr>
            <p:ph type="title"/>
          </p:nvPr>
        </p:nvSpPr>
        <p:spPr/>
        <p:txBody>
          <a:bodyPr/>
          <a:lstStyle/>
          <a:p>
            <a:pPr>
              <a:defRPr/>
            </a:pPr>
            <a:r>
              <a:rPr lang="en-US" dirty="0"/>
              <a:t>Problems</a:t>
            </a:r>
            <a:endParaRPr lang="en-IN" dirty="0"/>
          </a:p>
        </p:txBody>
      </p:sp>
      <p:sp>
        <p:nvSpPr>
          <p:cNvPr id="74755" name="Content Placeholder 2">
            <a:extLst>
              <a:ext uri="{FF2B5EF4-FFF2-40B4-BE49-F238E27FC236}">
                <a16:creationId xmlns:a16="http://schemas.microsoft.com/office/drawing/2014/main" xmlns="" id="{D2E6E114-1288-6EEB-B99F-82C39DC08797}"/>
              </a:ext>
            </a:extLst>
          </p:cNvPr>
          <p:cNvSpPr>
            <a:spLocks noGrp="1"/>
          </p:cNvSpPr>
          <p:nvPr>
            <p:ph sz="quarter" idx="1"/>
          </p:nvPr>
        </p:nvSpPr>
        <p:spPr>
          <a:xfrm>
            <a:off x="457200" y="1600200"/>
            <a:ext cx="7696200" cy="4873625"/>
          </a:xfrm>
        </p:spPr>
        <p:txBody>
          <a:bodyPr/>
          <a:lstStyle/>
          <a:p>
            <a:pPr marL="457200" indent="-457200" algn="just">
              <a:buFont typeface="Wingdings" panose="05000000000000000000" pitchFamily="2" charset="2"/>
              <a:buAutoNum type="arabicPeriod"/>
            </a:pPr>
            <a:r>
              <a:rPr lang="en-US" altLang="en-US"/>
              <a:t>Calculate the wavelength of emission from GaAs diode laser, if the bandgap of GaAs 1.44 eV. (</a:t>
            </a:r>
            <a:r>
              <a:rPr lang="el-GR" altLang="en-US"/>
              <a:t>λ</a:t>
            </a:r>
            <a:r>
              <a:rPr lang="en-US" altLang="en-US"/>
              <a:t>=?)</a:t>
            </a:r>
          </a:p>
          <a:p>
            <a:pPr marL="457200" indent="-457200" algn="just">
              <a:buFont typeface="Wingdings" panose="05000000000000000000" pitchFamily="2" charset="2"/>
              <a:buAutoNum type="arabicPeriod"/>
            </a:pPr>
            <a:r>
              <a:rPr lang="en-US" altLang="en-US"/>
              <a:t>The InGaAsP diode laser has peak emission wavelength of 1.55 </a:t>
            </a:r>
            <a:r>
              <a:rPr lang="el-GR" altLang="en-US"/>
              <a:t>μ</a:t>
            </a:r>
            <a:r>
              <a:rPr lang="en-US" altLang="en-US"/>
              <a:t>m. Determine its energy band gap. (Eg=?)</a:t>
            </a:r>
          </a:p>
          <a:p>
            <a:pPr marL="457200" indent="-457200" algn="just">
              <a:buFont typeface="Wingdings" panose="05000000000000000000" pitchFamily="2" charset="2"/>
              <a:buAutoNum type="arabicPeriod"/>
            </a:pPr>
            <a:r>
              <a:rPr lang="en-US" altLang="en-US"/>
              <a:t>Find the ration of populations of the two states in a He-Ne laser that produces light of wavelength 6328 Å at 27º C. (N2/N1=?)</a:t>
            </a:r>
            <a:endParaRPr lang="en-IN" altLang="en-US"/>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8" name="Content Placeholder 4">
            <a:extLst>
              <a:ext uri="{FF2B5EF4-FFF2-40B4-BE49-F238E27FC236}">
                <a16:creationId xmlns:a16="http://schemas.microsoft.com/office/drawing/2014/main" xmlns="" id="{D5EBDA8F-0345-B2E5-1231-3A36B1843931}"/>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533400" y="338138"/>
            <a:ext cx="7869238" cy="5681662"/>
          </a:xfrm>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DE63371E-1E08-3CE1-6745-5381C440D4A5}"/>
              </a:ext>
            </a:extLst>
          </p:cNvPr>
          <p:cNvSpPr/>
          <p:nvPr/>
        </p:nvSpPr>
        <p:spPr>
          <a:xfrm>
            <a:off x="1136383" y="2967335"/>
            <a:ext cx="6871240" cy="1446550"/>
          </a:xfrm>
          <a:prstGeom prst="rect">
            <a:avLst/>
          </a:prstGeom>
          <a:noFill/>
        </p:spPr>
        <p:txBody>
          <a:bodyPr wrap="none">
            <a:spAutoFit/>
            <a:scene3d>
              <a:camera prst="isometricRightUp"/>
              <a:lightRig rig="soft" dir="t">
                <a:rot lat="0" lon="0" rev="15600000"/>
              </a:lightRig>
            </a:scene3d>
            <a:sp3d extrusionH="57150" prstMaterial="softEdge">
              <a:bevelT w="25400" h="38100"/>
            </a:sp3d>
          </a:bodyPr>
          <a:lstStyle/>
          <a:p>
            <a:pPr algn="ctr">
              <a:defRPr/>
            </a:pPr>
            <a:r>
              <a:rPr lang="en-US" sz="8800" b="1" dirty="0">
                <a:ln/>
                <a:solidFill>
                  <a:srgbClr val="0000CC"/>
                </a:solidFill>
              </a:rPr>
              <a:t>THANK YOU</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A545ED-3333-9428-7E50-8D8D6C1F352A}"/>
              </a:ext>
            </a:extLst>
          </p:cNvPr>
          <p:cNvSpPr>
            <a:spLocks noGrp="1"/>
          </p:cNvSpPr>
          <p:nvPr>
            <p:ph type="title"/>
          </p:nvPr>
        </p:nvSpPr>
        <p:spPr>
          <a:xfrm>
            <a:off x="1066800" y="-30163"/>
            <a:ext cx="6983413" cy="563563"/>
          </a:xfrm>
        </p:spPr>
        <p:txBody>
          <a:bodyPr/>
          <a:lstStyle/>
          <a:p>
            <a:pPr>
              <a:defRPr/>
            </a:pPr>
            <a:r>
              <a:rPr lang="en-US" dirty="0"/>
              <a:t>CONSTRUCTION</a:t>
            </a:r>
            <a:endParaRPr lang="en-IN" dirty="0"/>
          </a:p>
        </p:txBody>
      </p:sp>
      <p:pic>
        <p:nvPicPr>
          <p:cNvPr id="17412" name="Content Placeholder 4">
            <a:extLst>
              <a:ext uri="{FF2B5EF4-FFF2-40B4-BE49-F238E27FC236}">
                <a16:creationId xmlns:a16="http://schemas.microsoft.com/office/drawing/2014/main" xmlns="" id="{A1CFD600-56BD-C9F5-BDC3-1E1A859892A1}"/>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228600" y="685800"/>
            <a:ext cx="8620125" cy="5897563"/>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Content Placeholder 2">
            <a:extLst>
              <a:ext uri="{FF2B5EF4-FFF2-40B4-BE49-F238E27FC236}">
                <a16:creationId xmlns:a16="http://schemas.microsoft.com/office/drawing/2014/main" xmlns="" id="{86C21E9C-2D2A-196B-B9D7-E2ED48867B29}"/>
              </a:ext>
            </a:extLst>
          </p:cNvPr>
          <p:cNvSpPr>
            <a:spLocks noGrp="1"/>
          </p:cNvSpPr>
          <p:nvPr>
            <p:ph sz="quarter" idx="1"/>
          </p:nvPr>
        </p:nvSpPr>
        <p:spPr>
          <a:xfrm>
            <a:off x="457200" y="152400"/>
            <a:ext cx="7950200" cy="6321425"/>
          </a:xfrm>
        </p:spPr>
        <p:txBody>
          <a:bodyPr/>
          <a:lstStyle/>
          <a:p>
            <a:pPr marL="0" indent="0" algn="just">
              <a:buFont typeface="Wingdings" panose="05000000000000000000" pitchFamily="2" charset="2"/>
              <a:buNone/>
            </a:pPr>
            <a:r>
              <a:rPr lang="en-US" altLang="en-US" sz="2800" b="1" u="sng">
                <a:solidFill>
                  <a:srgbClr val="FF0000"/>
                </a:solidFill>
                <a:latin typeface="Calibri" panose="020F0502020204030204" pitchFamily="34" charset="0"/>
                <a:cs typeface="Calibri" panose="020F0502020204030204" pitchFamily="34" charset="0"/>
              </a:rPr>
              <a:t>WORKING</a:t>
            </a:r>
          </a:p>
          <a:p>
            <a:pPr marL="0" indent="0" algn="just">
              <a:buFont typeface="Wingdings" panose="05000000000000000000" pitchFamily="2" charset="2"/>
              <a:buNone/>
            </a:pPr>
            <a:endParaRPr lang="en-IN" altLang="en-US" sz="1800" b="1">
              <a:solidFill>
                <a:srgbClr val="FF0000"/>
              </a:solidFill>
              <a:latin typeface="Calibri" panose="020F0502020204030204" pitchFamily="34" charset="0"/>
              <a:cs typeface="Calibri" panose="020F0502020204030204" pitchFamily="34" charset="0"/>
            </a:endParaRPr>
          </a:p>
        </p:txBody>
      </p:sp>
      <p:pic>
        <p:nvPicPr>
          <p:cNvPr id="18436" name="Picture 5">
            <a:extLst>
              <a:ext uri="{FF2B5EF4-FFF2-40B4-BE49-F238E27FC236}">
                <a16:creationId xmlns:a16="http://schemas.microsoft.com/office/drawing/2014/main" xmlns="" id="{589B5B3F-BF07-34E0-8760-D92E960590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876300"/>
            <a:ext cx="8132763" cy="559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themeOverride>
</file>

<file path=docProps/app.xml><?xml version="1.0" encoding="utf-8"?>
<Properties xmlns="http://schemas.openxmlformats.org/officeDocument/2006/extended-properties" xmlns:vt="http://schemas.openxmlformats.org/officeDocument/2006/docPropsVTypes">
  <Template>Oriel</Template>
  <TotalTime>2758</TotalTime>
  <Words>3855</Words>
  <Application>Microsoft Office PowerPoint</Application>
  <PresentationFormat>On-screen Show (4:3)</PresentationFormat>
  <Paragraphs>384</Paragraphs>
  <Slides>79</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79</vt:i4>
      </vt:variant>
    </vt:vector>
  </HeadingPairs>
  <TitlesOfParts>
    <vt:vector size="89" baseType="lpstr">
      <vt:lpstr>Arial</vt:lpstr>
      <vt:lpstr>Calibri</vt:lpstr>
      <vt:lpstr>Century</vt:lpstr>
      <vt:lpstr>Century Schoolbook</vt:lpstr>
      <vt:lpstr>Helvetica</vt:lpstr>
      <vt:lpstr>Times New Roman</vt:lpstr>
      <vt:lpstr>TimesNewRomanPSMT</vt:lpstr>
      <vt:lpstr>Wingdings</vt:lpstr>
      <vt:lpstr>Wingdings 2</vt:lpstr>
      <vt:lpstr>Oriel</vt:lpstr>
      <vt:lpstr>UNIT-I: LASERS</vt:lpstr>
      <vt:lpstr>Different LASER LEVEL schemes Three and Four levels</vt:lpstr>
      <vt:lpstr>Four level pumping scheme-operates in continuous wave mode Ex. Helium-neon laser &amp; Co2 Laser</vt:lpstr>
      <vt:lpstr>Types of laser based on MEDIUM</vt:lpstr>
      <vt:lpstr>Types of laser based on MEDIUM</vt:lpstr>
      <vt:lpstr>Construction and working of LASER: Subheadings</vt:lpstr>
      <vt:lpstr>RUBY LASER</vt:lpstr>
      <vt:lpstr>CONSTRUCTION</vt:lpstr>
      <vt:lpstr>PowerPoint Presentation</vt:lpstr>
      <vt:lpstr>PowerPoint Presentation</vt:lpstr>
      <vt:lpstr>CHARATCERISTICS of RUBY laser</vt:lpstr>
      <vt:lpstr>Advantages , Disadvantages &amp; Applications</vt:lpstr>
      <vt:lpstr>Advantages , Disadvantages &amp; Applications</vt:lpstr>
      <vt:lpstr>Applications</vt:lpstr>
      <vt:lpstr>Helium-Neon Laser </vt:lpstr>
      <vt:lpstr>Helium-Neon Laser </vt:lpstr>
      <vt:lpstr>PowerPoint Presentation</vt:lpstr>
      <vt:lpstr>PowerPoint Presentation</vt:lpstr>
      <vt:lpstr>PowerPoint Presentation</vt:lpstr>
      <vt:lpstr>PowerPoint Presentation</vt:lpstr>
      <vt:lpstr>CHARATCERISTICS of Helium-Neon  laser</vt:lpstr>
      <vt:lpstr>PowerPoint Presentation</vt:lpstr>
      <vt:lpstr>PowerPoint Presentation</vt:lpstr>
      <vt:lpstr>Semiconductor diode laser</vt:lpstr>
      <vt:lpstr>Semiconductor diode laser</vt:lpstr>
      <vt:lpstr>Carrier Recombination and carrier generation in semiconductors</vt:lpstr>
      <vt:lpstr>PowerPoint Presentation</vt:lpstr>
      <vt:lpstr>DIRECT &amp; Indirect bandgap semiconductors</vt:lpstr>
      <vt:lpstr>PowerPoint Presentation</vt:lpstr>
      <vt:lpstr>PowerPoint Presentation</vt:lpstr>
      <vt:lpstr>Construction of homojunction semiconductor diode laser</vt:lpstr>
      <vt:lpstr>PowerPoint Presentation</vt:lpstr>
      <vt:lpstr>PowerPoint Presentation</vt:lpstr>
      <vt:lpstr>Construction of heterojunction semiconductor diode laser</vt:lpstr>
      <vt:lpstr>Construction of heterojunction semiconductor diode laser</vt:lpstr>
      <vt:lpstr>construction</vt:lpstr>
      <vt:lpstr>Working of both homojunction and heterojunction diode laser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Comparison chart of different types of lasers</vt:lpstr>
      <vt:lpstr>PowerPoint Presentation</vt:lpstr>
      <vt:lpstr>APPLICATIONS OF LASER IN INDUSTRY</vt:lpstr>
      <vt:lpstr>Lasers in Medicine</vt:lpstr>
      <vt:lpstr>Lasers in Medicine</vt:lpstr>
      <vt:lpstr>Lasers in Medicine</vt:lpstr>
      <vt:lpstr>Types of Lasers in Medicine</vt:lpstr>
      <vt:lpstr>Laser Surgery</vt:lpstr>
      <vt:lpstr>Laser Surgery</vt:lpstr>
      <vt:lpstr>APPLICATIONS OF LASER IN INDUSTRY</vt:lpstr>
      <vt:lpstr>Industry applications</vt:lpstr>
      <vt:lpstr>PowerPoint Presentation</vt:lpstr>
      <vt:lpstr>PowerPoint Presentation</vt:lpstr>
      <vt:lpstr>PowerPoint Presentation</vt:lpstr>
      <vt:lpstr>PowerPoint Presentation</vt:lpstr>
      <vt:lpstr>Welding</vt:lpstr>
      <vt:lpstr>cutting</vt:lpstr>
      <vt:lpstr>Drilling</vt:lpstr>
      <vt:lpstr>Heat treatment for hardening</vt:lpstr>
      <vt:lpstr>holography</vt:lpstr>
      <vt:lpstr>Electronics industry</vt:lpstr>
      <vt:lpstr>Measurement of pollutants in air</vt:lpstr>
      <vt:lpstr>Lasers in Communications   </vt:lpstr>
      <vt:lpstr>Lasers in Science and Technology</vt:lpstr>
      <vt:lpstr>Lasers in Science and Technology</vt:lpstr>
      <vt:lpstr>Laser in computer memory devices</vt:lpstr>
      <vt:lpstr>PowerPoint Presentation</vt:lpstr>
      <vt:lpstr>PowerPoint Presentation</vt:lpstr>
      <vt:lpstr>Total applications of Laser</vt:lpstr>
      <vt:lpstr>Possible problems in Laser Physics</vt:lpstr>
      <vt:lpstr>Problems</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SYLLABUS INTRODUCTION</dc:title>
  <dc:creator>ADMIN</dc:creator>
  <cp:lastModifiedBy>Admin</cp:lastModifiedBy>
  <cp:revision>372</cp:revision>
  <dcterms:created xsi:type="dcterms:W3CDTF">2020-10-29T05:38:15Z</dcterms:created>
  <dcterms:modified xsi:type="dcterms:W3CDTF">2022-10-19T18:10:06Z</dcterms:modified>
</cp:coreProperties>
</file>